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  <p:sldMasterId id="2147483661" r:id="rId2"/>
  </p:sldMasterIdLst>
  <p:notesMasterIdLst>
    <p:notesMasterId r:id="rId21"/>
  </p:notesMasterIdLst>
  <p:sldIdLst>
    <p:sldId id="256" r:id="rId3"/>
    <p:sldId id="599" r:id="rId4"/>
    <p:sldId id="707" r:id="rId5"/>
    <p:sldId id="708" r:id="rId6"/>
    <p:sldId id="710" r:id="rId7"/>
    <p:sldId id="758" r:id="rId8"/>
    <p:sldId id="761" r:id="rId9"/>
    <p:sldId id="759" r:id="rId10"/>
    <p:sldId id="729" r:id="rId11"/>
    <p:sldId id="752" r:id="rId12"/>
    <p:sldId id="753" r:id="rId13"/>
    <p:sldId id="755" r:id="rId14"/>
    <p:sldId id="754" r:id="rId15"/>
    <p:sldId id="757" r:id="rId16"/>
    <p:sldId id="756" r:id="rId17"/>
    <p:sldId id="760" r:id="rId18"/>
    <p:sldId id="597" r:id="rId19"/>
    <p:sldId id="706" r:id="rId20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33"/>
    <a:srgbClr val="EA4E4E"/>
    <a:srgbClr val="FF9900"/>
    <a:srgbClr val="009644"/>
    <a:srgbClr val="00AC4E"/>
    <a:srgbClr val="6D8838"/>
    <a:srgbClr val="009E47"/>
    <a:srgbClr val="FEF5D2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D27102A9-8310-4765-A935-A1911B00CA55}" styleName="Light Style 1 – Accent 4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ED083AE6-46FA-4A59-8FB0-9F97EB10719F}" styleName="Light Style 3 –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432" autoAdjust="0"/>
    <p:restoredTop sz="93427" autoAdjust="0"/>
  </p:normalViewPr>
  <p:slideViewPr>
    <p:cSldViewPr>
      <p:cViewPr varScale="1">
        <p:scale>
          <a:sx n="142" d="100"/>
          <a:sy n="142" d="100"/>
        </p:scale>
        <p:origin x="1806" y="12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3" Type="http://schemas.openxmlformats.org/officeDocument/2006/relationships/slide" Target="slides/slide1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5CA9C-6DCF-4387-B3AF-C9987F8716D1}" type="datetimeFigureOut">
              <a:rPr lang="en-GB" smtClean="0"/>
              <a:t>13/05/2026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789782-1270-4B9B-844C-D4D3A2B75839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038452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creativecommons.org/licenses/by/3.0/" TargetMode="External"/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Introductory slide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30128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2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5314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45976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Any pilot, regardless of experience, should find this course of interest and useful.</a:t>
            </a:r>
          </a:p>
          <a:p>
            <a:r>
              <a:rPr lang="en-GB" dirty="0"/>
              <a:t>As part of the Wings programme, it can be used as part of any of the award levels.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4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6372324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course can be presented in a modular fashion with essentially 5 sections when the AAIB reports and practice flying are included.</a:t>
            </a:r>
          </a:p>
          <a:p>
            <a:r>
              <a:rPr lang="en-GB" dirty="0"/>
              <a:t>The aim is to introduce additional information such as videos, personal experiences of the presenter and shared experiences of the audience to make this a more interactive course than a simple presentation style delivery.</a:t>
            </a:r>
          </a:p>
          <a:p>
            <a:r>
              <a:rPr lang="en-GB" dirty="0"/>
              <a:t>Examples of useful </a:t>
            </a:r>
            <a:r>
              <a:rPr lang="en-GB" dirty="0" err="1"/>
              <a:t>youtube</a:t>
            </a:r>
            <a:r>
              <a:rPr lang="en-GB" dirty="0"/>
              <a:t> video clips may be used or alternatives presented (copyright permitting).</a:t>
            </a:r>
          </a:p>
          <a:p>
            <a:r>
              <a:rPr lang="en-GB" dirty="0"/>
              <a:t>The full presentation should take approximately 4 hours to deliver, including a discussion on AAIB reports and Q&amp;A session.</a:t>
            </a:r>
          </a:p>
          <a:p>
            <a:r>
              <a:rPr lang="en-GB" dirty="0"/>
              <a:t>This may be delivered over a number of sessions, hence the modular structure.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73024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course can be presented in a modular fashion with essentially 5 sections when the AAIB reports and practice flying are included.</a:t>
            </a:r>
          </a:p>
          <a:p>
            <a:r>
              <a:rPr lang="en-GB" dirty="0"/>
              <a:t>The aim is to introduce additional information such as videos, personal experiences of the presenter and shared experiences of the audience to make this a more interactive course than a simple presentation style delivery.</a:t>
            </a:r>
          </a:p>
          <a:p>
            <a:r>
              <a:rPr lang="en-GB" dirty="0"/>
              <a:t>Examples of useful </a:t>
            </a:r>
            <a:r>
              <a:rPr lang="en-GB" dirty="0" err="1"/>
              <a:t>youtube</a:t>
            </a:r>
            <a:r>
              <a:rPr lang="en-GB" dirty="0"/>
              <a:t> video clips may be used or alternatives presented (copyright permitting).</a:t>
            </a:r>
          </a:p>
          <a:p>
            <a:r>
              <a:rPr lang="en-GB" dirty="0"/>
              <a:t>The full presentation should take approximately 4 hours to deliver, including a discussion on AAIB reports and Q&amp;A session.</a:t>
            </a:r>
          </a:p>
          <a:p>
            <a:r>
              <a:rPr lang="en-GB" dirty="0"/>
              <a:t>This may be delivered over a number of sessions, hence the modular structure.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954798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course can be presented in a modular fashion with essentially 5 sections when the AAIB reports and practice flying are included.</a:t>
            </a:r>
          </a:p>
          <a:p>
            <a:r>
              <a:rPr lang="en-GB" dirty="0"/>
              <a:t>The aim is to introduce additional information such as videos, personal experiences of the presenter and shared experiences of the audience to make this a more interactive course than a simple presentation style delivery.</a:t>
            </a:r>
          </a:p>
          <a:p>
            <a:r>
              <a:rPr lang="en-GB" dirty="0"/>
              <a:t>Examples of useful </a:t>
            </a:r>
            <a:r>
              <a:rPr lang="en-GB" dirty="0" err="1"/>
              <a:t>youtube</a:t>
            </a:r>
            <a:r>
              <a:rPr lang="en-GB" dirty="0"/>
              <a:t> video clips may be used or alternatives presented (copyright permitting).</a:t>
            </a:r>
          </a:p>
          <a:p>
            <a:r>
              <a:rPr lang="en-GB" dirty="0"/>
              <a:t>The full presentation should take approximately 4 hours to deliver, including a discussion on AAIB reports and Q&amp;A session.</a:t>
            </a:r>
          </a:p>
          <a:p>
            <a:r>
              <a:rPr lang="en-GB" dirty="0"/>
              <a:t>This may be delivered over a number of sessions, hence the modular structure.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8641454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course can be presented in a modular fashion with essentially 5 sections when the AAIB reports and practice flying are included.</a:t>
            </a:r>
          </a:p>
          <a:p>
            <a:r>
              <a:rPr lang="en-GB" dirty="0"/>
              <a:t>The aim is to introduce additional information such as videos, personal experiences of the presenter and shared experiences of the audience to make this a more interactive course than a simple presentation style delivery.</a:t>
            </a:r>
          </a:p>
          <a:p>
            <a:r>
              <a:rPr lang="en-GB" dirty="0"/>
              <a:t>Examples of useful </a:t>
            </a:r>
            <a:r>
              <a:rPr lang="en-GB" dirty="0" err="1"/>
              <a:t>youtube</a:t>
            </a:r>
            <a:r>
              <a:rPr lang="en-GB" dirty="0"/>
              <a:t> video clips may be used or alternatives presented (copyright permitting).</a:t>
            </a:r>
          </a:p>
          <a:p>
            <a:r>
              <a:rPr lang="en-GB" dirty="0"/>
              <a:t>The full presentation should take approximately 4 hours to deliver, including a discussion on AAIB reports and Q&amp;A session.</a:t>
            </a:r>
          </a:p>
          <a:p>
            <a:r>
              <a:rPr lang="en-GB" dirty="0"/>
              <a:t>This may be delivered over a number of sessions, hence the modular structure.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16549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/>
              <a:t>Photo by Unknown Author is licensed under </a:t>
            </a:r>
            <a:r>
              <a:rPr lang="en-GB" sz="1200" dirty="0">
                <a:hlinkClick r:id="rId3" tooltip="https://creativecommons.org/licenses/by/3.0/"/>
              </a:rPr>
              <a:t>CC BY</a:t>
            </a:r>
            <a:endParaRPr lang="en-GB" sz="1200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789782-1270-4B9B-844C-D4D3A2B75839}" type="slidenum">
              <a:rPr lang="en-GB" smtClean="0"/>
              <a:t>18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118486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15118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994910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37919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5106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219810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1143000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/>
          <a:lstStyle>
            <a:lvl1pPr>
              <a:defRPr>
                <a:latin typeface="Zona Pro" panose="02010A03040002020004" pitchFamily="50" charset="0"/>
              </a:defRPr>
            </a:lvl1pPr>
          </a:lstStyle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9" name="Date Placeholder 2">
            <a:extLst>
              <a:ext uri="{FF2B5EF4-FFF2-40B4-BE49-F238E27FC236}">
                <a16:creationId xmlns:a16="http://schemas.microsoft.com/office/drawing/2014/main" id="{85098B61-F172-4BB1-B223-A72FBE41F3AE}"/>
              </a:ext>
            </a:extLst>
          </p:cNvPr>
          <p:cNvSpPr txBox="1">
            <a:spLocks/>
          </p:cNvSpPr>
          <p:nvPr userDrawn="1"/>
        </p:nvSpPr>
        <p:spPr>
          <a:xfrm>
            <a:off x="3995936" y="635634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dirty="0"/>
              <a:t>Page </a:t>
            </a:r>
            <a:fld id="{4302939E-F2B3-4B6A-A975-0D3230852D1D}" type="slidenum">
              <a:rPr lang="en-GB" smtClean="0"/>
              <a:t>‹#›</a:t>
            </a:fld>
            <a:endParaRPr lang="en-GB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ED6ECBF0-26EA-46D1-8B09-F5FCBDB96A5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28719"/>
            <a:ext cx="8291264" cy="4599145"/>
          </a:xfrm>
        </p:spPr>
        <p:txBody>
          <a:bodyPr>
            <a:norm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</a:defRPr>
            </a:lvl1pPr>
            <a:lvl2pPr marL="628650" indent="-457200" algn="ctr">
              <a:buFont typeface="Arial" panose="020B0604020202020204" pitchFamily="34" charset="0"/>
              <a:buChar char="•"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endParaRPr lang="en-US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dirty="0"/>
              <a:t>Click to edit Master subtitle style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dirty="0"/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Blip>
                <a:blip r:embed="rId2"/>
              </a:buBlip>
              <a:tabLst/>
              <a:defRPr/>
            </a:pPr>
            <a:r>
              <a:rPr lang="en-US" dirty="0"/>
              <a:t>Click to edit Master subtitle style</a:t>
            </a:r>
          </a:p>
          <a:p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84522754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37955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720218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205556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03103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08517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0545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961600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3" Type="http://schemas.openxmlformats.org/officeDocument/2006/relationships/slideLayout" Target="../slideLayouts/slideLayout5.xml"/><Relationship Id="rId7" Type="http://schemas.openxmlformats.org/officeDocument/2006/relationships/slideLayout" Target="../slideLayouts/slideLayout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0" Type="http://schemas.openxmlformats.org/officeDocument/2006/relationships/slideLayout" Target="../slideLayouts/slideLayout12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98847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4" r:id="rId2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Zona Pro" panose="02010A03040002020004" pitchFamily="50" charset="0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Montserrat" panose="00000500000000000000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22-Apr-22 v1.0  © BMAA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2EA5958-C725-4DD3-ADB7-BBFB95ABAD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711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KKeL3Z_-KDU" TargetMode="External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KKeL3Z_-KDU?start=298&amp;feature=oembed" TargetMode="External"/><Relationship Id="rId4" Type="http://schemas.openxmlformats.org/officeDocument/2006/relationships/image" Target="../media/image18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9.pn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8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21.jpg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0.jpg"/><Relationship Id="rId11" Type="http://schemas.openxmlformats.org/officeDocument/2006/relationships/hyperlink" Target="https://pxhere.com/en/photo/1599428" TargetMode="External"/><Relationship Id="rId5" Type="http://schemas.openxmlformats.org/officeDocument/2006/relationships/image" Target="../media/image2.png"/><Relationship Id="rId10" Type="http://schemas.openxmlformats.org/officeDocument/2006/relationships/image" Target="../media/image23.jpeg"/><Relationship Id="rId4" Type="http://schemas.openxmlformats.org/officeDocument/2006/relationships/notesSlide" Target="../notesSlides/notesSlide9.xml"/><Relationship Id="rId9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7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1.jp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9.jpeg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8.jpeg"/><Relationship Id="rId5" Type="http://schemas.openxmlformats.org/officeDocument/2006/relationships/image" Target="../media/image6.png"/><Relationship Id="rId4" Type="http://schemas.openxmlformats.org/officeDocument/2006/relationships/notesSlide" Target="../notesSlides/notesSlide6.xml"/><Relationship Id="rId9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hyperlink" Target="https://www.psni.police.uk/general-aviation-procedure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gov.uk/government/publications/general-aviation-operators-and-pilots-notification-of-flights/general-aviation-report-guidance-accessible#AnnexB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hyperlink" Target="mailto:ZPortsRCD@psni.police.uk" TargetMode="Externa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8B6B8E1-0BF6-4CBD-9493-6990EEA72F57}"/>
              </a:ext>
            </a:extLst>
          </p:cNvPr>
          <p:cNvGrpSpPr/>
          <p:nvPr/>
        </p:nvGrpSpPr>
        <p:grpSpPr>
          <a:xfrm>
            <a:off x="611560" y="2251328"/>
            <a:ext cx="7772401" cy="770620"/>
            <a:chOff x="539552" y="2260600"/>
            <a:chExt cx="8611055" cy="1210733"/>
          </a:xfr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FEDBD98-E740-4239-BCCA-FA5842F17CC2}"/>
                </a:ext>
              </a:extLst>
            </p:cNvPr>
            <p:cNvSpPr/>
            <p:nvPr/>
          </p:nvSpPr>
          <p:spPr>
            <a:xfrm>
              <a:off x="539552" y="2275203"/>
              <a:ext cx="8535855" cy="1180465"/>
            </a:xfrm>
            <a:prstGeom prst="roundRect">
              <a:avLst/>
            </a:prstGeom>
            <a:grpFill/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A5CD34-0E82-4E2F-8DCD-517C1E9495F9}"/>
                </a:ext>
              </a:extLst>
            </p:cNvPr>
            <p:cNvSpPr/>
            <p:nvPr/>
          </p:nvSpPr>
          <p:spPr>
            <a:xfrm>
              <a:off x="8634352" y="2260600"/>
              <a:ext cx="516255" cy="121073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007474" y="2401835"/>
            <a:ext cx="4464496" cy="424648"/>
          </a:xfrm>
        </p:spPr>
        <p:txBody>
          <a:bodyPr>
            <a:normAutofit fontScale="90000"/>
          </a:bodyPr>
          <a:lstStyle/>
          <a:p>
            <a:r>
              <a:rPr lang="en-GB" sz="3200" dirty="0">
                <a:latin typeface="Zona Pro" panose="02010A03040002020004" pitchFamily="50" charset="0"/>
              </a:rPr>
              <a:t>BMAA Club Nights</a:t>
            </a:r>
            <a:endParaRPr lang="en-GB" sz="3200" dirty="0">
              <a:latin typeface="Zona Pro ExtraLight" panose="02010A03040002020004" pitchFamily="50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685800" y="738828"/>
            <a:ext cx="5260216" cy="9642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0" i="0" dirty="0">
                <a:solidFill>
                  <a:srgbClr val="080809"/>
                </a:solidFill>
                <a:effectLst/>
                <a:latin typeface="Segoe UI Historic" panose="020B0502040204020203" pitchFamily="34" charset="0"/>
              </a:rPr>
              <a:t>Featured airfield:</a:t>
            </a:r>
          </a:p>
          <a:p>
            <a:pPr marL="0" indent="0">
              <a:buNone/>
            </a:pPr>
            <a:r>
              <a:rPr lang="en-GB" b="1" dirty="0">
                <a:solidFill>
                  <a:srgbClr val="080809"/>
                </a:solidFill>
                <a:latin typeface="Segoe UI Historic" panose="020B0502040204020203" pitchFamily="34" charset="0"/>
              </a:rPr>
              <a:t>Newtownards</a:t>
            </a:r>
            <a:r>
              <a:rPr lang="en-GB" dirty="0">
                <a:solidFill>
                  <a:srgbClr val="080809"/>
                </a:solidFill>
                <a:latin typeface="Segoe UI Historic" panose="020B0502040204020203" pitchFamily="34" charset="0"/>
              </a:rPr>
              <a:t> (EGAD)</a:t>
            </a:r>
            <a:endParaRPr lang="en-GB" dirty="0">
              <a:latin typeface="Montserrat" panose="00000500000000000000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460667" cy="134915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0072" y="895945"/>
            <a:ext cx="1080120" cy="579338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A0AD4-5395-4B3E-9296-017AF7DEEE96}"/>
              </a:ext>
            </a:extLst>
          </p:cNvPr>
          <p:cNvCxnSpPr>
            <a:cxnSpLocks/>
          </p:cNvCxnSpPr>
          <p:nvPr/>
        </p:nvCxnSpPr>
        <p:spPr>
          <a:xfrm>
            <a:off x="467544" y="6597352"/>
            <a:ext cx="84249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Subtitle 2">
            <a:extLst>
              <a:ext uri="{FF2B5EF4-FFF2-40B4-BE49-F238E27FC236}">
                <a16:creationId xmlns:a16="http://schemas.microsoft.com/office/drawing/2014/main" id="{6E5169E8-C48A-8AD0-2537-85A398A12E48}"/>
              </a:ext>
            </a:extLst>
          </p:cNvPr>
          <p:cNvSpPr txBox="1">
            <a:spLocks/>
          </p:cNvSpPr>
          <p:nvPr/>
        </p:nvSpPr>
        <p:spPr>
          <a:xfrm>
            <a:off x="5095895" y="4005064"/>
            <a:ext cx="3796584" cy="10672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Special Guest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Ken Crompton</a:t>
            </a: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en-GB" sz="1800" dirty="0">
                <a:solidFill>
                  <a:srgbClr val="080809"/>
                </a:solidFill>
                <a:latin typeface="Segoe UI Historic" panose="020B0502040204020203" pitchFamily="34" charset="0"/>
              </a:rPr>
              <a:t>Ulster Flying Club</a:t>
            </a:r>
            <a:endParaRPr lang="en-GB" sz="1800" dirty="0"/>
          </a:p>
        </p:txBody>
      </p:sp>
      <p:sp>
        <p:nvSpPr>
          <p:cNvPr id="7" name="Subtitle 2">
            <a:extLst>
              <a:ext uri="{FF2B5EF4-FFF2-40B4-BE49-F238E27FC236}">
                <a16:creationId xmlns:a16="http://schemas.microsoft.com/office/drawing/2014/main" id="{0BF16EF3-CA87-D0FB-9CCB-E5C5CF6AAFD8}"/>
              </a:ext>
            </a:extLst>
          </p:cNvPr>
          <p:cNvSpPr txBox="1">
            <a:spLocks/>
          </p:cNvSpPr>
          <p:nvPr/>
        </p:nvSpPr>
        <p:spPr>
          <a:xfrm>
            <a:off x="5443361" y="6156116"/>
            <a:ext cx="3449118" cy="314886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GB" sz="1600" dirty="0">
                <a:solidFill>
                  <a:srgbClr val="080809"/>
                </a:solidFill>
                <a:latin typeface="Segoe UI Historic" panose="020B0502040204020203" pitchFamily="34" charset="0"/>
              </a:rPr>
              <a:t>Your hosts: Cameron &amp; Cath Spence</a:t>
            </a:r>
            <a:endParaRPr lang="en-GB" sz="1600" dirty="0"/>
          </a:p>
        </p:txBody>
      </p:sp>
      <p:pic>
        <p:nvPicPr>
          <p:cNvPr id="1026" name="Picture 2" descr="May be an image of horizon and cloud">
            <a:extLst>
              <a:ext uri="{FF2B5EF4-FFF2-40B4-BE49-F238E27FC236}">
                <a16:creationId xmlns:a16="http://schemas.microsoft.com/office/drawing/2014/main" id="{CEF6C9DD-0DE9-6388-FDB3-79D242178D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6116" y="3604321"/>
            <a:ext cx="3744416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28762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4CC55DB-8186-FAEF-AAB7-BA43D7293D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311" y="1239200"/>
            <a:ext cx="8250503" cy="515726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Approaching EGAD</a:t>
            </a: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2E896B-64D8-CBAD-CD9F-B0A4FC7C1EE4}"/>
              </a:ext>
            </a:extLst>
          </p:cNvPr>
          <p:cNvCxnSpPr>
            <a:cxnSpLocks/>
          </p:cNvCxnSpPr>
          <p:nvPr/>
        </p:nvCxnSpPr>
        <p:spPr>
          <a:xfrm flipH="1" flipV="1">
            <a:off x="3707904" y="1700808"/>
            <a:ext cx="1003920" cy="967616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D34E497-8913-87CC-D5E1-239975178698}"/>
              </a:ext>
            </a:extLst>
          </p:cNvPr>
          <p:cNvSpPr txBox="1"/>
          <p:nvPr/>
        </p:nvSpPr>
        <p:spPr>
          <a:xfrm>
            <a:off x="2551584" y="2948429"/>
            <a:ext cx="2160240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>
                <a:solidFill>
                  <a:srgbClr val="FF0000"/>
                </a:solidFill>
              </a:rPr>
              <a:t>Only with clearance from Belfast Approach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BD4E576B-B438-E02B-2F20-E93A1742CA56}"/>
              </a:ext>
            </a:extLst>
          </p:cNvPr>
          <p:cNvCxnSpPr>
            <a:cxnSpLocks/>
          </p:cNvCxnSpPr>
          <p:nvPr/>
        </p:nvCxnSpPr>
        <p:spPr>
          <a:xfrm flipH="1" flipV="1">
            <a:off x="4711824" y="2668424"/>
            <a:ext cx="724272" cy="544552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46FD017C-B346-86ED-8F4E-F280FA12F25B}"/>
              </a:ext>
            </a:extLst>
          </p:cNvPr>
          <p:cNvCxnSpPr>
            <a:cxnSpLocks/>
          </p:cNvCxnSpPr>
          <p:nvPr/>
        </p:nvCxnSpPr>
        <p:spPr>
          <a:xfrm flipV="1">
            <a:off x="5073960" y="3200619"/>
            <a:ext cx="351656" cy="608016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88788D43-4E79-74E7-8016-15896C41EE33}"/>
              </a:ext>
            </a:extLst>
          </p:cNvPr>
          <p:cNvCxnSpPr>
            <a:cxnSpLocks/>
          </p:cNvCxnSpPr>
          <p:nvPr/>
        </p:nvCxnSpPr>
        <p:spPr>
          <a:xfrm flipH="1" flipV="1">
            <a:off x="4711824" y="2668424"/>
            <a:ext cx="228600" cy="1181682"/>
          </a:xfrm>
          <a:prstGeom prst="line">
            <a:avLst/>
          </a:prstGeom>
          <a:ln w="28575">
            <a:solidFill>
              <a:srgbClr val="FF000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513E476-A8F4-6D10-23F4-C973728725F4}"/>
              </a:ext>
            </a:extLst>
          </p:cNvPr>
          <p:cNvSpPr txBox="1"/>
          <p:nvPr/>
        </p:nvSpPr>
        <p:spPr>
          <a:xfrm>
            <a:off x="4970303" y="2479157"/>
            <a:ext cx="1575792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>
                <a:solidFill>
                  <a:srgbClr val="7030A0"/>
                </a:solidFill>
              </a:rPr>
              <a:t>Under 1500’ needs no clearance</a:t>
            </a:r>
          </a:p>
        </p:txBody>
      </p: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2FD08145-055B-9DD8-F7D1-F02B0CE3BB2D}"/>
              </a:ext>
            </a:extLst>
          </p:cNvPr>
          <p:cNvCxnSpPr>
            <a:cxnSpLocks/>
          </p:cNvCxnSpPr>
          <p:nvPr/>
        </p:nvCxnSpPr>
        <p:spPr>
          <a:xfrm flipV="1">
            <a:off x="5249788" y="2668424"/>
            <a:ext cx="2898455" cy="1267199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TextBox 23">
            <a:extLst>
              <a:ext uri="{FF2B5EF4-FFF2-40B4-BE49-F238E27FC236}">
                <a16:creationId xmlns:a16="http://schemas.microsoft.com/office/drawing/2014/main" id="{A9E55377-8291-FE74-716F-1E07AEB680CA}"/>
              </a:ext>
            </a:extLst>
          </p:cNvPr>
          <p:cNvSpPr txBox="1"/>
          <p:nvPr/>
        </p:nvSpPr>
        <p:spPr>
          <a:xfrm>
            <a:off x="5674730" y="3445367"/>
            <a:ext cx="1575792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>
                <a:solidFill>
                  <a:srgbClr val="7030A0"/>
                </a:solidFill>
              </a:rPr>
              <a:t>Climb to 1800’ for overhead join</a:t>
            </a:r>
          </a:p>
        </p:txBody>
      </p: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5E891DC0-D085-535B-C592-3B4414DBD104}"/>
              </a:ext>
            </a:extLst>
          </p:cNvPr>
          <p:cNvCxnSpPr>
            <a:cxnSpLocks/>
          </p:cNvCxnSpPr>
          <p:nvPr/>
        </p:nvCxnSpPr>
        <p:spPr>
          <a:xfrm flipH="1">
            <a:off x="3904812" y="4221088"/>
            <a:ext cx="959412" cy="2065562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>
            <a:extLst>
              <a:ext uri="{FF2B5EF4-FFF2-40B4-BE49-F238E27FC236}">
                <a16:creationId xmlns:a16="http://schemas.microsoft.com/office/drawing/2014/main" id="{89B95835-A89A-57A3-2456-FCFBFC22E6A4}"/>
              </a:ext>
            </a:extLst>
          </p:cNvPr>
          <p:cNvSpPr txBox="1"/>
          <p:nvPr/>
        </p:nvSpPr>
        <p:spPr>
          <a:xfrm>
            <a:off x="4076328" y="5264667"/>
            <a:ext cx="1575792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>
                <a:solidFill>
                  <a:srgbClr val="7030A0"/>
                </a:solidFill>
              </a:rPr>
              <a:t>CTA starts at 2000’</a:t>
            </a: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D4D2EA9-9C8F-6DBD-41D0-CCFCCCAA0BEC}"/>
              </a:ext>
            </a:extLst>
          </p:cNvPr>
          <p:cNvCxnSpPr>
            <a:cxnSpLocks/>
          </p:cNvCxnSpPr>
          <p:nvPr/>
        </p:nvCxnSpPr>
        <p:spPr>
          <a:xfrm>
            <a:off x="5148064" y="4180253"/>
            <a:ext cx="864096" cy="683033"/>
          </a:xfrm>
          <a:prstGeom prst="line">
            <a:avLst/>
          </a:prstGeom>
          <a:ln w="28575">
            <a:solidFill>
              <a:srgbClr val="7030A0"/>
            </a:solidFill>
            <a:headEnd type="triangl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>
            <a:extLst>
              <a:ext uri="{FF2B5EF4-FFF2-40B4-BE49-F238E27FC236}">
                <a16:creationId xmlns:a16="http://schemas.microsoft.com/office/drawing/2014/main" id="{70226E72-AF62-8813-2C44-85AB44841D28}"/>
              </a:ext>
            </a:extLst>
          </p:cNvPr>
          <p:cNvSpPr txBox="1"/>
          <p:nvPr/>
        </p:nvSpPr>
        <p:spPr>
          <a:xfrm>
            <a:off x="6941521" y="2967684"/>
            <a:ext cx="1440160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“chicken route”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55746712-BE3B-D504-80F0-23DC753602BE}"/>
              </a:ext>
            </a:extLst>
          </p:cNvPr>
          <p:cNvSpPr txBox="1"/>
          <p:nvPr/>
        </p:nvSpPr>
        <p:spPr>
          <a:xfrm>
            <a:off x="2308604" y="1305856"/>
            <a:ext cx="4526791" cy="523220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Belfast Approach is 130.850 for coasting in; change to EGAD on </a:t>
            </a:r>
            <a:r>
              <a:rPr lang="en-GB" sz="1400" dirty="0">
                <a:solidFill>
                  <a:srgbClr val="000000"/>
                </a:solidFill>
                <a:latin typeface="Arial" panose="020B0604020202020204" pitchFamily="34" charset="0"/>
              </a:rPr>
              <a:t>128•305 when </a:t>
            </a:r>
            <a:r>
              <a:rPr lang="en-GB" sz="14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approaching EGAD ATZ</a:t>
            </a:r>
            <a:endParaRPr lang="en-GB" sz="1400" dirty="0"/>
          </a:p>
        </p:txBody>
      </p:sp>
    </p:spTree>
    <p:extLst>
      <p:ext uri="{BB962C8B-B14F-4D97-AF65-F5344CB8AC3E}">
        <p14:creationId xmlns:p14="http://schemas.microsoft.com/office/powerpoint/2010/main" val="35663634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Natural obstacle - Scrabo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7577B5B-7012-E769-94BA-585CB549DB2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3528" y="1268760"/>
            <a:ext cx="8496944" cy="51088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03271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Circuits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EE6A1643-A9E8-FE8C-1CB2-1496A0CFC09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1087" y="1159792"/>
            <a:ext cx="7287933" cy="5215796"/>
          </a:xfrm>
          <a:prstGeom prst="rect">
            <a:avLst/>
          </a:prstGeom>
        </p:spPr>
      </p:pic>
      <p:sp>
        <p:nvSpPr>
          <p:cNvPr id="10" name="Arrow: Bent 9">
            <a:extLst>
              <a:ext uri="{FF2B5EF4-FFF2-40B4-BE49-F238E27FC236}">
                <a16:creationId xmlns:a16="http://schemas.microsoft.com/office/drawing/2014/main" id="{8F888898-5D2D-AE6A-5D05-797209D8EDFD}"/>
              </a:ext>
            </a:extLst>
          </p:cNvPr>
          <p:cNvSpPr/>
          <p:nvPr/>
        </p:nvSpPr>
        <p:spPr>
          <a:xfrm rot="18018464">
            <a:off x="2923020" y="4869698"/>
            <a:ext cx="1080120" cy="1008112"/>
          </a:xfrm>
          <a:prstGeom prst="bentArrow">
            <a:avLst>
              <a:gd name="adj1" fmla="val 11772"/>
              <a:gd name="adj2" fmla="val 25000"/>
              <a:gd name="adj3" fmla="val 17441"/>
              <a:gd name="adj4" fmla="val 18239"/>
            </a:avLst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14CEF6B-6F62-8FC1-6792-9624649E784E}"/>
              </a:ext>
            </a:extLst>
          </p:cNvPr>
          <p:cNvSpPr txBox="1"/>
          <p:nvPr/>
        </p:nvSpPr>
        <p:spPr>
          <a:xfrm>
            <a:off x="3203848" y="5373754"/>
            <a:ext cx="7409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03 RH</a:t>
            </a:r>
          </a:p>
        </p:txBody>
      </p:sp>
      <p:sp>
        <p:nvSpPr>
          <p:cNvPr id="12" name="Arrow: Bent 11">
            <a:extLst>
              <a:ext uri="{FF2B5EF4-FFF2-40B4-BE49-F238E27FC236}">
                <a16:creationId xmlns:a16="http://schemas.microsoft.com/office/drawing/2014/main" id="{D50A209C-D12A-3099-F00A-71AAE05D4E92}"/>
              </a:ext>
            </a:extLst>
          </p:cNvPr>
          <p:cNvSpPr/>
          <p:nvPr/>
        </p:nvSpPr>
        <p:spPr>
          <a:xfrm rot="14151973" flipV="1">
            <a:off x="4173556" y="4114759"/>
            <a:ext cx="1080120" cy="1155539"/>
          </a:xfrm>
          <a:prstGeom prst="bentArrow">
            <a:avLst>
              <a:gd name="adj1" fmla="val 11772"/>
              <a:gd name="adj2" fmla="val 25000"/>
              <a:gd name="adj3" fmla="val 17441"/>
              <a:gd name="adj4" fmla="val 18239"/>
            </a:avLst>
          </a:prstGeom>
          <a:solidFill>
            <a:srgbClr val="6D8838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0DD573D6-E2A9-F244-28A6-7EAE99BC1DAB}"/>
              </a:ext>
            </a:extLst>
          </p:cNvPr>
          <p:cNvSpPr txBox="1"/>
          <p:nvPr/>
        </p:nvSpPr>
        <p:spPr>
          <a:xfrm>
            <a:off x="4343162" y="465313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33 LH</a:t>
            </a:r>
          </a:p>
        </p:txBody>
      </p:sp>
      <p:sp>
        <p:nvSpPr>
          <p:cNvPr id="14" name="Arrow: Bent 13">
            <a:extLst>
              <a:ext uri="{FF2B5EF4-FFF2-40B4-BE49-F238E27FC236}">
                <a16:creationId xmlns:a16="http://schemas.microsoft.com/office/drawing/2014/main" id="{F36CDCD3-DA4C-74F6-0A7B-7543005AD929}"/>
              </a:ext>
            </a:extLst>
          </p:cNvPr>
          <p:cNvSpPr/>
          <p:nvPr/>
        </p:nvSpPr>
        <p:spPr>
          <a:xfrm rot="7281595" flipV="1">
            <a:off x="4806360" y="1730313"/>
            <a:ext cx="1080120" cy="1155539"/>
          </a:xfrm>
          <a:prstGeom prst="bentArrow">
            <a:avLst>
              <a:gd name="adj1" fmla="val 11772"/>
              <a:gd name="adj2" fmla="val 25000"/>
              <a:gd name="adj3" fmla="val 17441"/>
              <a:gd name="adj4" fmla="val 18239"/>
            </a:avLst>
          </a:prstGeom>
          <a:solidFill>
            <a:srgbClr val="00964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AD7A0E18-A416-2E6A-936C-3324662D2C21}"/>
              </a:ext>
            </a:extLst>
          </p:cNvPr>
          <p:cNvSpPr txBox="1"/>
          <p:nvPr/>
        </p:nvSpPr>
        <p:spPr>
          <a:xfrm>
            <a:off x="5116252" y="207162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21 LH</a:t>
            </a:r>
          </a:p>
        </p:txBody>
      </p:sp>
      <p:sp>
        <p:nvSpPr>
          <p:cNvPr id="17" name="Arrow: Bent 16">
            <a:extLst>
              <a:ext uri="{FF2B5EF4-FFF2-40B4-BE49-F238E27FC236}">
                <a16:creationId xmlns:a16="http://schemas.microsoft.com/office/drawing/2014/main" id="{8063E0B2-0176-E1B2-B3D8-3670C62A9C6F}"/>
              </a:ext>
            </a:extLst>
          </p:cNvPr>
          <p:cNvSpPr/>
          <p:nvPr/>
        </p:nvSpPr>
        <p:spPr>
          <a:xfrm rot="9916284" flipV="1">
            <a:off x="4933020" y="3210304"/>
            <a:ext cx="1080120" cy="1155539"/>
          </a:xfrm>
          <a:prstGeom prst="bentArrow">
            <a:avLst>
              <a:gd name="adj1" fmla="val 11772"/>
              <a:gd name="adj2" fmla="val 25000"/>
              <a:gd name="adj3" fmla="val 17441"/>
              <a:gd name="adj4" fmla="val 18239"/>
            </a:avLst>
          </a:prstGeom>
          <a:solidFill>
            <a:srgbClr val="FF99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FA47AE9A-B2FC-17C9-2DF4-A0EA43B5EAE2}"/>
              </a:ext>
            </a:extLst>
          </p:cNvPr>
          <p:cNvSpPr txBox="1"/>
          <p:nvPr/>
        </p:nvSpPr>
        <p:spPr>
          <a:xfrm>
            <a:off x="5154961" y="3528656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EA4E4E"/>
                </a:solidFill>
              </a:rPr>
              <a:t>26 LH</a:t>
            </a:r>
          </a:p>
        </p:txBody>
      </p:sp>
      <p:sp>
        <p:nvSpPr>
          <p:cNvPr id="19" name="Arrow: Bent 18">
            <a:extLst>
              <a:ext uri="{FF2B5EF4-FFF2-40B4-BE49-F238E27FC236}">
                <a16:creationId xmlns:a16="http://schemas.microsoft.com/office/drawing/2014/main" id="{AEA3B9E5-789C-71E2-079F-1B79B017F5BB}"/>
              </a:ext>
            </a:extLst>
          </p:cNvPr>
          <p:cNvSpPr/>
          <p:nvPr/>
        </p:nvSpPr>
        <p:spPr>
          <a:xfrm rot="3416071" flipV="1">
            <a:off x="3253087" y="1560869"/>
            <a:ext cx="1080120" cy="1155539"/>
          </a:xfrm>
          <a:prstGeom prst="bentArrow">
            <a:avLst>
              <a:gd name="adj1" fmla="val 11772"/>
              <a:gd name="adj2" fmla="val 25000"/>
              <a:gd name="adj3" fmla="val 17441"/>
              <a:gd name="adj4" fmla="val 18239"/>
            </a:avLst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ED3FC8F-8EDE-83E9-C7DF-A8E5ECB16C98}"/>
              </a:ext>
            </a:extLst>
          </p:cNvPr>
          <p:cNvSpPr txBox="1"/>
          <p:nvPr/>
        </p:nvSpPr>
        <p:spPr>
          <a:xfrm>
            <a:off x="3463080" y="1779455"/>
            <a:ext cx="71365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15 LH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B1FCD258-281D-9D81-B0EE-B594BF3245E7}"/>
              </a:ext>
            </a:extLst>
          </p:cNvPr>
          <p:cNvSpPr txBox="1"/>
          <p:nvPr/>
        </p:nvSpPr>
        <p:spPr>
          <a:xfrm>
            <a:off x="6003032" y="3464907"/>
            <a:ext cx="250988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>
                <a:solidFill>
                  <a:srgbClr val="EA4E4E"/>
                </a:solidFill>
              </a:rPr>
              <a:t>No </a:t>
            </a:r>
            <a:r>
              <a:rPr lang="en-GB" dirty="0" err="1">
                <a:solidFill>
                  <a:srgbClr val="EA4E4E"/>
                </a:solidFill>
              </a:rPr>
              <a:t>takeoffs</a:t>
            </a:r>
            <a:r>
              <a:rPr lang="en-GB" dirty="0">
                <a:solidFill>
                  <a:srgbClr val="EA4E4E"/>
                </a:solidFill>
              </a:rPr>
              <a:t> or circuits (because of Scrabo)</a:t>
            </a:r>
          </a:p>
        </p:txBody>
      </p:sp>
    </p:spTree>
    <p:extLst>
      <p:ext uri="{BB962C8B-B14F-4D97-AF65-F5344CB8AC3E}">
        <p14:creationId xmlns:p14="http://schemas.microsoft.com/office/powerpoint/2010/main" val="8771762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45A4C90-2283-AE14-070F-4D3B0BBAB9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5544" y="155956"/>
            <a:ext cx="8859031" cy="6120680"/>
          </a:xfrm>
          <a:prstGeom prst="rect">
            <a:avLst/>
          </a:prstGeom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2897BF18-3076-FF54-7E8F-94602E8BC966}"/>
              </a:ext>
            </a:extLst>
          </p:cNvPr>
          <p:cNvSpPr/>
          <p:nvPr/>
        </p:nvSpPr>
        <p:spPr>
          <a:xfrm rot="18880875">
            <a:off x="7207921" y="5794801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CD3F687-7501-BA26-FDAB-308E126F13C7}"/>
              </a:ext>
            </a:extLst>
          </p:cNvPr>
          <p:cNvSpPr txBox="1"/>
          <p:nvPr/>
        </p:nvSpPr>
        <p:spPr>
          <a:xfrm>
            <a:off x="6253961" y="6309320"/>
            <a:ext cx="271061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>
                <a:solidFill>
                  <a:srgbClr val="002060"/>
                </a:solidFill>
              </a:rPr>
              <a:t>The hill (Scrabo) is this way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814113C-C612-70DB-061B-3C2DB6CCF30C}"/>
              </a:ext>
            </a:extLst>
          </p:cNvPr>
          <p:cNvSpPr txBox="1"/>
          <p:nvPr/>
        </p:nvSpPr>
        <p:spPr>
          <a:xfrm>
            <a:off x="5076056" y="548848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</a:rPr>
              <a:t>Don’t normally land on 08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67C73CC-7431-3E17-9A4D-132EF4F978F8}"/>
              </a:ext>
            </a:extLst>
          </p:cNvPr>
          <p:cNvSpPr txBox="1"/>
          <p:nvPr/>
        </p:nvSpPr>
        <p:spPr>
          <a:xfrm>
            <a:off x="3347864" y="1772816"/>
            <a:ext cx="172819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</a:rPr>
              <a:t>Don’t normally take off on 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7679B73-167F-4FD4-172A-74F8A606D503}"/>
              </a:ext>
            </a:extLst>
          </p:cNvPr>
          <p:cNvSpPr txBox="1"/>
          <p:nvPr/>
        </p:nvSpPr>
        <p:spPr>
          <a:xfrm>
            <a:off x="3659132" y="3563283"/>
            <a:ext cx="14169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</a:rPr>
              <a:t>08/26 is unlicensed (microlights don’t care)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8568D7D-C867-BFAA-2307-9EE5067B6CD0}"/>
              </a:ext>
            </a:extLst>
          </p:cNvPr>
          <p:cNvSpPr txBox="1"/>
          <p:nvPr/>
        </p:nvSpPr>
        <p:spPr>
          <a:xfrm>
            <a:off x="3567467" y="1048121"/>
            <a:ext cx="4876531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1400" dirty="0">
                <a:solidFill>
                  <a:srgbClr val="002060"/>
                </a:solidFill>
              </a:rPr>
              <a:t>Circuit height depends on downwind speeds:</a:t>
            </a:r>
          </a:p>
          <a:p>
            <a:pPr algn="ctr"/>
            <a:r>
              <a:rPr lang="en-GB" sz="1400" dirty="0">
                <a:solidFill>
                  <a:srgbClr val="002060"/>
                </a:solidFill>
              </a:rPr>
              <a:t>Above 70 knots – 1000</a:t>
            </a:r>
          </a:p>
          <a:p>
            <a:pPr algn="ctr"/>
            <a:r>
              <a:rPr lang="en-GB" sz="1400" dirty="0">
                <a:solidFill>
                  <a:srgbClr val="002060"/>
                </a:solidFill>
              </a:rPr>
              <a:t>Under 70 knots – 700’; prefix downwind calls with “Microlight”</a:t>
            </a:r>
          </a:p>
        </p:txBody>
      </p:sp>
    </p:spTree>
    <p:extLst>
      <p:ext uri="{BB962C8B-B14F-4D97-AF65-F5344CB8AC3E}">
        <p14:creationId xmlns:p14="http://schemas.microsoft.com/office/powerpoint/2010/main" val="11325293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After landing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B95835-A89A-57A3-2456-FCFBFC22E6A4}"/>
              </a:ext>
            </a:extLst>
          </p:cNvPr>
          <p:cNvSpPr txBox="1"/>
          <p:nvPr/>
        </p:nvSpPr>
        <p:spPr>
          <a:xfrm>
            <a:off x="188613" y="1139570"/>
            <a:ext cx="2070030" cy="1384995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If airfield busy, vacate runway as quick as possible. </a:t>
            </a:r>
            <a:r>
              <a:rPr lang="en-GB" dirty="0">
                <a:solidFill>
                  <a:srgbClr val="000000"/>
                </a:solidFill>
                <a:latin typeface="Arial" panose="020B0604020202020204" pitchFamily="34" charset="0"/>
              </a:rPr>
              <a:t>Use other runways or grass taxiways (e.g. from threshold of 33)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101D0F0-78DE-5EE8-4D79-FD62D3B99FDC}"/>
              </a:ext>
            </a:extLst>
          </p:cNvPr>
          <p:cNvSpPr txBox="1"/>
          <p:nvPr/>
        </p:nvSpPr>
        <p:spPr>
          <a:xfrm>
            <a:off x="179512" y="2613598"/>
            <a:ext cx="2088232" cy="3970318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Come into clubhouse, go to reception. Staff will help with where to put the aircraft.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 Normally it’s possible to put your aircraft into a hangar. Members area is there also for visiting pilots, make yourselves at home. Use any club facilities that are there – included in landing fees.</a:t>
            </a:r>
          </a:p>
          <a:p>
            <a:endParaRPr lang="en-GB" dirty="0">
              <a:solidFill>
                <a:srgbClr val="000000"/>
              </a:solidFill>
              <a:latin typeface="Arial" panose="020B0604020202020204" pitchFamily="34" charset="0"/>
            </a:endParaRPr>
          </a:p>
          <a:p>
            <a:r>
              <a:rPr lang="en-GB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They can organise taxis from reception; can also recommend local B&amp;Bs.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E15F74B-1F6E-6226-027C-8862E076B8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2996056" y="1331883"/>
            <a:ext cx="5329247" cy="4913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610430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EA54443-7350-F3E3-5E31-19ACA1467E69}"/>
              </a:ext>
            </a:extLst>
          </p:cNvPr>
          <p:cNvSpPr txBox="1"/>
          <p:nvPr/>
        </p:nvSpPr>
        <p:spPr>
          <a:xfrm>
            <a:off x="2771800" y="6124654"/>
            <a:ext cx="309634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dirty="0">
                <a:hlinkClick r:id="rId3"/>
              </a:rPr>
              <a:t>https://youtu.be/KKeL3Z_-KDU</a:t>
            </a:r>
            <a:r>
              <a:rPr lang="en-GB" dirty="0"/>
              <a:t> </a:t>
            </a:r>
          </a:p>
        </p:txBody>
      </p:sp>
      <p:pic>
        <p:nvPicPr>
          <p:cNvPr id="5" name="Online Media 4" title="Islay to Newtonards">
            <a:hlinkClick r:id="" action="ppaction://media"/>
            <a:extLst>
              <a:ext uri="{FF2B5EF4-FFF2-40B4-BE49-F238E27FC236}">
                <a16:creationId xmlns:a16="http://schemas.microsoft.com/office/drawing/2014/main" id="{B813AF6B-107B-C59F-BA6C-4DEA27465DB7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4"/>
          <a:stretch>
            <a:fillRect/>
          </a:stretch>
        </p:blipFill>
        <p:spPr>
          <a:xfrm>
            <a:off x="0" y="846137"/>
            <a:ext cx="9144000" cy="5165725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FC6776DF-2170-36A3-7DE3-DA30B9D0FA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3568" y="153553"/>
            <a:ext cx="7427168" cy="571499"/>
          </a:xfrm>
        </p:spPr>
        <p:txBody>
          <a:bodyPr>
            <a:normAutofit fontScale="90000"/>
          </a:bodyPr>
          <a:lstStyle/>
          <a:p>
            <a:r>
              <a:rPr lang="en-GB" dirty="0"/>
              <a:t>Landing on 33 at EGAD</a:t>
            </a:r>
          </a:p>
        </p:txBody>
      </p:sp>
    </p:spTree>
    <p:extLst>
      <p:ext uri="{BB962C8B-B14F-4D97-AF65-F5344CB8AC3E}">
        <p14:creationId xmlns:p14="http://schemas.microsoft.com/office/powerpoint/2010/main" val="1088870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482026" y="1563153"/>
            <a:ext cx="8204368" cy="48013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pic>
        <p:nvPicPr>
          <p:cNvPr id="6" name="Audio 2">
            <a:hlinkClick r:id="" action="ppaction://media"/>
            <a:extLst>
              <a:ext uri="{FF2B5EF4-FFF2-40B4-BE49-F238E27FC236}">
                <a16:creationId xmlns:a16="http://schemas.microsoft.com/office/drawing/2014/main" id="{4FF43279-7510-4D9A-A158-96EDF0F17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4612" y="1772816"/>
            <a:ext cx="487362" cy="487362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A08C3045-198A-8F77-0A6F-1F0A0CEFF39A}"/>
              </a:ext>
            </a:extLst>
          </p:cNvPr>
          <p:cNvSpPr txBox="1">
            <a:spLocks/>
          </p:cNvSpPr>
          <p:nvPr/>
        </p:nvSpPr>
        <p:spPr>
          <a:xfrm>
            <a:off x="683568" y="153553"/>
            <a:ext cx="7427168" cy="57149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Zona Pro" panose="02010A03040002020004" pitchFamily="50" charset="0"/>
                <a:ea typeface="+mj-ea"/>
                <a:cs typeface="+mj-cs"/>
              </a:defRPr>
            </a:lvl1pPr>
          </a:lstStyle>
          <a:p>
            <a:r>
              <a:rPr lang="en-GB" dirty="0"/>
              <a:t>Questions about Newtownards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B1736175-B5B2-7CC6-0F5D-2B3571E11B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pPr algn="ctr"/>
            <a:r>
              <a:rPr lang="en-GB" sz="880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089165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492793" y="1539534"/>
            <a:ext cx="8204368" cy="48013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pic>
        <p:nvPicPr>
          <p:cNvPr id="6" name="Audio 2">
            <a:hlinkClick r:id="" action="ppaction://media"/>
            <a:extLst>
              <a:ext uri="{FF2B5EF4-FFF2-40B4-BE49-F238E27FC236}">
                <a16:creationId xmlns:a16="http://schemas.microsoft.com/office/drawing/2014/main" id="{4FF43279-7510-4D9A-A158-96EDF0F17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4612" y="1772816"/>
            <a:ext cx="487362" cy="487362"/>
          </a:xfrm>
          <a:prstGeom prst="rect">
            <a:avLst/>
          </a:prstGeom>
        </p:spPr>
      </p:pic>
      <p:sp>
        <p:nvSpPr>
          <p:cNvPr id="3" name="Subtitle 3">
            <a:extLst>
              <a:ext uri="{FF2B5EF4-FFF2-40B4-BE49-F238E27FC236}">
                <a16:creationId xmlns:a16="http://schemas.microsoft.com/office/drawing/2014/main" id="{13F6B983-B626-8BE6-F769-50306F903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38856" y="1563153"/>
            <a:ext cx="6277360" cy="2873959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b="1" dirty="0">
                <a:solidFill>
                  <a:schemeClr val="tx1"/>
                </a:solidFill>
              </a:rPr>
              <a:t>Wednesday 10</a:t>
            </a:r>
            <a:r>
              <a:rPr lang="en-GB" b="1" baseline="30000" dirty="0">
                <a:solidFill>
                  <a:schemeClr val="tx1"/>
                </a:solidFill>
              </a:rPr>
              <a:t>th</a:t>
            </a:r>
            <a:r>
              <a:rPr lang="en-GB" b="1" dirty="0">
                <a:solidFill>
                  <a:schemeClr val="tx1"/>
                </a:solidFill>
              </a:rPr>
              <a:t> June, 19:00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endParaRPr lang="en-GB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sz="1800" dirty="0"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Featured airfield: St. Michaels, Lancashire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22C2462-6549-1655-D978-8457935AA4E9}"/>
              </a:ext>
            </a:extLst>
          </p:cNvPr>
          <p:cNvSpPr txBox="1"/>
          <p:nvPr/>
        </p:nvSpPr>
        <p:spPr>
          <a:xfrm>
            <a:off x="1043608" y="5597047"/>
            <a:ext cx="7056784" cy="6719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We want to feature a wide variety of airfields across the UK, as well as other topics; please get in touch with suggestions and offers of help!</a:t>
            </a:r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A08C3045-198A-8F77-0A6F-1F0A0CEFF39A}"/>
              </a:ext>
            </a:extLst>
          </p:cNvPr>
          <p:cNvSpPr txBox="1">
            <a:spLocks/>
          </p:cNvSpPr>
          <p:nvPr/>
        </p:nvSpPr>
        <p:spPr>
          <a:xfrm>
            <a:off x="683568" y="153553"/>
            <a:ext cx="7427168" cy="571499"/>
          </a:xfrm>
          <a:prstGeom prst="rect">
            <a:avLst/>
          </a:prstGeom>
          <a:gradFill flip="none" rotWithShape="1">
            <a:gsLst>
              <a:gs pos="0">
                <a:srgbClr val="7030A0">
                  <a:tint val="66000"/>
                  <a:satMod val="160000"/>
                </a:srgbClr>
              </a:gs>
              <a:gs pos="50000">
                <a:srgbClr val="7030A0">
                  <a:tint val="44500"/>
                  <a:satMod val="160000"/>
                </a:srgbClr>
              </a:gs>
              <a:gs pos="100000">
                <a:srgbClr val="7030A0">
                  <a:tint val="23500"/>
                  <a:satMod val="160000"/>
                </a:srgbClr>
              </a:gs>
            </a:gsLst>
            <a:lin ang="13500000" scaled="1"/>
            <a:tileRect/>
          </a:gradFill>
          <a:ln w="38100">
            <a:solidFill>
              <a:srgbClr val="7030A0"/>
            </a:solidFill>
          </a:ln>
        </p:spPr>
        <p:txBody>
          <a:bodyPr vert="horz" lIns="91440" tIns="45720" rIns="91440" bIns="45720" rtlCol="0" anchor="ctr">
            <a:normAutofit fontScale="825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Zona Pro" panose="02010A03040002020004" pitchFamily="50" charset="0"/>
                <a:ea typeface="+mj-ea"/>
                <a:cs typeface="+mj-cs"/>
              </a:defRPr>
            </a:lvl1pPr>
          </a:lstStyle>
          <a:p>
            <a:r>
              <a:rPr lang="en-GB" dirty="0"/>
              <a:t>Save the date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6A13200C-2E43-D29D-265E-98151CF7F4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60032" y="980727"/>
            <a:ext cx="3456384" cy="43606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3863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98B6B8E1-0BF6-4CBD-9493-6990EEA72F57}"/>
              </a:ext>
            </a:extLst>
          </p:cNvPr>
          <p:cNvGrpSpPr/>
          <p:nvPr/>
        </p:nvGrpSpPr>
        <p:grpSpPr>
          <a:xfrm>
            <a:off x="539552" y="2260600"/>
            <a:ext cx="8611055" cy="1210733"/>
            <a:chOff x="539552" y="2260600"/>
            <a:chExt cx="8611055" cy="1210733"/>
          </a:xfrm>
        </p:grpSpPr>
        <p:sp>
          <p:nvSpPr>
            <p:cNvPr id="13" name="Rectangle: Rounded Corners 12">
              <a:extLst>
                <a:ext uri="{FF2B5EF4-FFF2-40B4-BE49-F238E27FC236}">
                  <a16:creationId xmlns:a16="http://schemas.microsoft.com/office/drawing/2014/main" id="{AFEDBD98-E740-4239-BCCA-FA5842F17CC2}"/>
                </a:ext>
              </a:extLst>
            </p:cNvPr>
            <p:cNvSpPr/>
            <p:nvPr/>
          </p:nvSpPr>
          <p:spPr>
            <a:xfrm>
              <a:off x="539552" y="2275203"/>
              <a:ext cx="8535855" cy="1180465"/>
            </a:xfrm>
            <a:prstGeom prst="roundRect">
              <a:avLst/>
            </a:prstGeom>
            <a:gradFill flip="none" rotWithShape="1">
              <a:gsLst>
                <a:gs pos="0">
                  <a:srgbClr val="7030A0">
                    <a:tint val="66000"/>
                    <a:satMod val="160000"/>
                  </a:srgbClr>
                </a:gs>
                <a:gs pos="50000">
                  <a:srgbClr val="7030A0">
                    <a:tint val="44500"/>
                    <a:satMod val="160000"/>
                  </a:srgbClr>
                </a:gs>
                <a:gs pos="100000">
                  <a:srgbClr val="7030A0">
                    <a:tint val="23500"/>
                    <a:satMod val="160000"/>
                  </a:srgbClr>
                </a:gs>
              </a:gsLst>
              <a:lin ang="13500000" scaled="1"/>
              <a:tileRect/>
            </a:gradFill>
            <a:ln w="57150"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81A5CD34-0E82-4E2F-8DCD-517C1E9495F9}"/>
                </a:ext>
              </a:extLst>
            </p:cNvPr>
            <p:cNvSpPr/>
            <p:nvPr/>
          </p:nvSpPr>
          <p:spPr>
            <a:xfrm>
              <a:off x="8634352" y="2260600"/>
              <a:ext cx="516255" cy="1210733"/>
            </a:xfrm>
            <a:prstGeom prst="rect">
              <a:avLst/>
            </a:prstGeom>
            <a:solidFill>
              <a:srgbClr val="7030A0"/>
            </a:solidFill>
            <a:ln>
              <a:solidFill>
                <a:srgbClr val="7030A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GB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>
            <a:normAutofit/>
          </a:bodyPr>
          <a:lstStyle/>
          <a:p>
            <a:r>
              <a:rPr lang="en-GB" sz="4000" dirty="0">
                <a:latin typeface="Zona Pro" panose="02010A03040002020004" pitchFamily="50" charset="0"/>
              </a:rPr>
              <a:t>Thank you</a:t>
            </a:r>
            <a:r>
              <a:rPr lang="en-GB" dirty="0">
                <a:latin typeface="Zona Pro" panose="02010A03040002020004" pitchFamily="50" charset="0"/>
              </a:rPr>
              <a:t>  </a:t>
            </a:r>
            <a:br>
              <a:rPr lang="en-GB" dirty="0">
                <a:latin typeface="Zona Pro" panose="02010A03040002020004" pitchFamily="50" charset="0"/>
              </a:rPr>
            </a:br>
            <a:endParaRPr lang="en-GB" sz="3200" dirty="0">
              <a:latin typeface="Zona Pro ExtraLight" panose="02010A03040002020004" pitchFamily="50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4328" y="188640"/>
            <a:ext cx="1460667" cy="134915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166A0AD4-5395-4B3E-9296-017AF7DEEE96}"/>
              </a:ext>
            </a:extLst>
          </p:cNvPr>
          <p:cNvCxnSpPr>
            <a:cxnSpLocks/>
          </p:cNvCxnSpPr>
          <p:nvPr/>
        </p:nvCxnSpPr>
        <p:spPr>
          <a:xfrm>
            <a:off x="467544" y="6597352"/>
            <a:ext cx="8424936" cy="0"/>
          </a:xfrm>
          <a:prstGeom prst="line">
            <a:avLst/>
          </a:prstGeom>
          <a:ln w="76200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Google Shape;222;p18">
            <a:extLst>
              <a:ext uri="{FF2B5EF4-FFF2-40B4-BE49-F238E27FC236}">
                <a16:creationId xmlns:a16="http://schemas.microsoft.com/office/drawing/2014/main" id="{F4941122-CBDC-4101-919C-4D78439A1DBF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765448" y="212644"/>
            <a:ext cx="2380039" cy="1818357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224;p18">
            <a:extLst>
              <a:ext uri="{FF2B5EF4-FFF2-40B4-BE49-F238E27FC236}">
                <a16:creationId xmlns:a16="http://schemas.microsoft.com/office/drawing/2014/main" id="{25E1D586-DD94-4BEB-B49B-EB134D4D7353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5144290" y="202201"/>
            <a:ext cx="2308029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Google Shape;225;p18">
            <a:extLst>
              <a:ext uri="{FF2B5EF4-FFF2-40B4-BE49-F238E27FC236}">
                <a16:creationId xmlns:a16="http://schemas.microsoft.com/office/drawing/2014/main" id="{6EDC7E3C-3392-4E51-AC14-4D54C09CA67E}"/>
              </a:ext>
            </a:extLst>
          </p:cNvPr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265137" y="202201"/>
            <a:ext cx="2500313" cy="18288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Audio 1">
            <a:hlinkClick r:id="" action="ppaction://media"/>
            <a:extLst>
              <a:ext uri="{FF2B5EF4-FFF2-40B4-BE49-F238E27FC236}">
                <a16:creationId xmlns:a16="http://schemas.microsoft.com/office/drawing/2014/main" id="{F83A10A5-C52E-4529-B9E5-C43600F0DC33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390671" y="5888709"/>
            <a:ext cx="487362" cy="487362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253EEFDF-60C3-49D0-8EC1-521F0272A1D9}"/>
              </a:ext>
            </a:extLst>
          </p:cNvPr>
          <p:cNvSpPr txBox="1"/>
          <p:nvPr/>
        </p:nvSpPr>
        <p:spPr>
          <a:xfrm>
            <a:off x="2278546" y="3729822"/>
            <a:ext cx="4586908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GB" sz="2400" i="1" dirty="0">
                <a:latin typeface="Montserrat" panose="00000500000000000000" pitchFamily="2" charset="0"/>
              </a:rPr>
              <a:t>Wishing you safe flights </a:t>
            </a:r>
          </a:p>
        </p:txBody>
      </p:sp>
      <p:pic>
        <p:nvPicPr>
          <p:cNvPr id="7" name="Picture 6" descr="A picture containing outdoor, sky, mountain, rock&#10;&#10;Description automatically generated">
            <a:extLst>
              <a:ext uri="{FF2B5EF4-FFF2-40B4-BE49-F238E27FC236}">
                <a16:creationId xmlns:a16="http://schemas.microsoft.com/office/drawing/2014/main" id="{DEB80E1F-57B5-485F-A8B7-F06046F0DA11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11"/>
              </a:ext>
            </a:extLst>
          </a:blip>
          <a:stretch>
            <a:fillRect/>
          </a:stretch>
        </p:blipFill>
        <p:spPr>
          <a:xfrm>
            <a:off x="3247925" y="4560819"/>
            <a:ext cx="2864174" cy="19094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87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221" fill="hold"/>
                                        <p:tgtEl>
                                          <p:spTgt spid="1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9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This evening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6264696" cy="4276545"/>
          </a:xfrm>
        </p:spPr>
        <p:txBody>
          <a:bodyPr>
            <a:normAutofit fontScale="92500" lnSpcReduction="20000"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BMAA Club Nights</a:t>
            </a:r>
          </a:p>
          <a:p>
            <a:pPr marL="808650" lvl="1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(2</a:t>
            </a:r>
            <a:r>
              <a:rPr lang="en-GB" sz="2000" baseline="30000" dirty="0">
                <a:solidFill>
                  <a:schemeClr val="tx1"/>
                </a:solidFill>
              </a:rPr>
              <a:t>nd</a:t>
            </a:r>
            <a:r>
              <a:rPr lang="en-GB" sz="2000" dirty="0">
                <a:solidFill>
                  <a:schemeClr val="tx1"/>
                </a:solidFill>
              </a:rPr>
              <a:t> Wednesday every month)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Introduction to our special guest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Why should you go to Ards in the first place?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How do you go about it (legal stuff)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 to watch out for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Specific instructions and plate details</a:t>
            </a:r>
          </a:p>
          <a:p>
            <a:pPr>
              <a:lnSpc>
                <a:spcPct val="107000"/>
              </a:lnSpc>
              <a:buSzPct val="100000"/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Q&amp;A (put in the chat please)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Next month …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549702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Introducing our special guest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4E02DE28-9C23-4395-932F-5AF6857C945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7544" y="1772816"/>
            <a:ext cx="8136904" cy="4276545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b="1" dirty="0">
                <a:solidFill>
                  <a:schemeClr val="tx1"/>
                </a:solidFill>
              </a:rPr>
              <a:t>Ken Crompton, Microlight Instructor, Ulster Flying Club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Been flying for how long?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 do you normally fly?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favourite aircraft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20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r>
              <a:rPr lang="en-GB" sz="2000" dirty="0">
                <a:solidFill>
                  <a:schemeClr val="tx1"/>
                </a:solidFill>
              </a:rPr>
              <a:t>What’s your scariest moment flying?</a:t>
            </a:r>
            <a:endParaRPr lang="en-GB" sz="1800" dirty="0">
              <a:solidFill>
                <a:schemeClr val="tx1"/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3"/>
              </a:buBlip>
            </a:pPr>
            <a:endParaRPr lang="en-GB" sz="1800" dirty="0">
              <a:solidFill>
                <a:schemeClr val="tx1"/>
              </a:solidFill>
            </a:endParaRPr>
          </a:p>
          <a:p>
            <a:pPr marL="914400" lvl="1" indent="-285750" algn="l">
              <a:buBlip>
                <a:blip r:embed="rId3"/>
              </a:buBlip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47147201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3281-F149-49C3-8403-6F51AE082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0354"/>
            <a:ext cx="7427168" cy="710374"/>
          </a:xfrm>
        </p:spPr>
        <p:txBody>
          <a:bodyPr>
            <a:normAutofit fontScale="90000"/>
          </a:bodyPr>
          <a:lstStyle/>
          <a:p>
            <a:r>
              <a:rPr lang="en-GB" dirty="0"/>
              <a:t>Where is Newtownards anyway?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50A85B4-41A4-2B18-FED0-B8F80141E0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5576" y="1124744"/>
            <a:ext cx="6923112" cy="5214895"/>
          </a:xfrm>
          <a:prstGeom prst="rect">
            <a:avLst/>
          </a:prstGeom>
        </p:spPr>
      </p:pic>
      <p:sp>
        <p:nvSpPr>
          <p:cNvPr id="7" name="Arrow: Up 6">
            <a:extLst>
              <a:ext uri="{FF2B5EF4-FFF2-40B4-BE49-F238E27FC236}">
                <a16:creationId xmlns:a16="http://schemas.microsoft.com/office/drawing/2014/main" id="{6A0F9C74-C0B4-B6CE-534A-E32EB8AD2158}"/>
              </a:ext>
            </a:extLst>
          </p:cNvPr>
          <p:cNvSpPr/>
          <p:nvPr/>
        </p:nvSpPr>
        <p:spPr>
          <a:xfrm rot="20028723">
            <a:off x="3582936" y="5228409"/>
            <a:ext cx="177930" cy="780371"/>
          </a:xfrm>
          <a:prstGeom prst="upArrow">
            <a:avLst/>
          </a:prstGeom>
          <a:solidFill>
            <a:srgbClr val="FF0000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44881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Zona Pro" panose="02010A03040002020004" pitchFamily="50" charset="0"/>
              </a:rPr>
              <a:t>So why visit Ards?</a:t>
            </a:r>
          </a:p>
        </p:txBody>
      </p:sp>
      <p:sp>
        <p:nvSpPr>
          <p:cNvPr id="4" name="Google Shape;119;p4">
            <a:extLst>
              <a:ext uri="{FF2B5EF4-FFF2-40B4-BE49-F238E27FC236}">
                <a16:creationId xmlns:a16="http://schemas.microsoft.com/office/drawing/2014/main" id="{25F3C59B-75E6-4603-824B-AA58E17E95E5}"/>
              </a:ext>
            </a:extLst>
          </p:cNvPr>
          <p:cNvSpPr txBox="1">
            <a:spLocks/>
          </p:cNvSpPr>
          <p:nvPr/>
        </p:nvSpPr>
        <p:spPr>
          <a:xfrm>
            <a:off x="492274" y="1556792"/>
            <a:ext cx="8204368" cy="4801320"/>
          </a:xfrm>
          <a:prstGeom prst="rect">
            <a:avLst/>
          </a:prstGeom>
          <a:noFill/>
          <a:ln>
            <a:noFill/>
          </a:ln>
        </p:spPr>
        <p:txBody>
          <a:bodyPr spcFirstLastPara="1" vert="horz" wrap="square" lIns="68569" tIns="34275" rIns="68569" bIns="34275" rtlCol="0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0800" marR="0" lvl="0" indent="0" algn="l" defTabSz="914400" rtl="0" eaLnBrk="1" fontAlgn="auto" latinLnBrk="0" hangingPunct="1">
              <a:lnSpc>
                <a:spcPct val="90000"/>
              </a:lnSpc>
              <a:spcBef>
                <a:spcPts val="60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kumimoji="0" lang="en-GB" sz="18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highlight>
                <a:srgbClr val="FFFF00"/>
              </a:highlight>
              <a:uLnTx/>
              <a:uFillTx/>
              <a:latin typeface="Montserrat" panose="00000500000000000000" pitchFamily="2" charset="0"/>
              <a:sym typeface="Rockwell"/>
            </a:endParaRPr>
          </a:p>
        </p:txBody>
      </p:sp>
      <p:pic>
        <p:nvPicPr>
          <p:cNvPr id="6" name="Audio 2">
            <a:hlinkClick r:id="" action="ppaction://media"/>
            <a:extLst>
              <a:ext uri="{FF2B5EF4-FFF2-40B4-BE49-F238E27FC236}">
                <a16:creationId xmlns:a16="http://schemas.microsoft.com/office/drawing/2014/main" id="{4FF43279-7510-4D9A-A158-96EDF0F17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174612" y="1772816"/>
            <a:ext cx="487362" cy="487362"/>
          </a:xfrm>
          <a:prstGeom prst="rect">
            <a:avLst/>
          </a:prstGeom>
        </p:spPr>
      </p:pic>
      <p:sp>
        <p:nvSpPr>
          <p:cNvPr id="3" name="Subtitle 3">
            <a:extLst>
              <a:ext uri="{FF2B5EF4-FFF2-40B4-BE49-F238E27FC236}">
                <a16:creationId xmlns:a16="http://schemas.microsoft.com/office/drawing/2014/main" id="{13F6B983-B626-8BE6-F769-50306F903A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5946" y="1199287"/>
            <a:ext cx="8006494" cy="2873959"/>
          </a:xfrm>
        </p:spPr>
        <p:txBody>
          <a:bodyPr>
            <a:normAutofit/>
          </a:bodyPr>
          <a:lstStyle/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Perfect gateway to/from Ireland (North and South)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Scenery in the local area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Titanic exhibition centre in Belfast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Lots of amazing, challenging airfields (e.g. </a:t>
            </a:r>
            <a:r>
              <a:rPr lang="en-GB" dirty="0" err="1">
                <a:solidFill>
                  <a:schemeClr val="tx1"/>
                </a:solidFill>
              </a:rPr>
              <a:t>Kernan</a:t>
            </a:r>
            <a:r>
              <a:rPr lang="en-GB" dirty="0">
                <a:solidFill>
                  <a:schemeClr val="tx1"/>
                </a:solidFill>
              </a:rPr>
              <a:t>/</a:t>
            </a:r>
            <a:r>
              <a:rPr lang="en-GB" dirty="0" err="1">
                <a:solidFill>
                  <a:schemeClr val="tx1"/>
                </a:solidFill>
              </a:rPr>
              <a:t>Tandragee</a:t>
            </a:r>
            <a:r>
              <a:rPr lang="en-GB" dirty="0">
                <a:solidFill>
                  <a:schemeClr val="tx1"/>
                </a:solidFill>
              </a:rPr>
              <a:t>)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The craic</a:t>
            </a: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Kilkeel Fly-in</a:t>
            </a:r>
            <a:endParaRPr lang="en-GB" dirty="0">
              <a:solidFill>
                <a:schemeClr val="bg2">
                  <a:lumMod val="75000"/>
                </a:schemeClr>
              </a:solidFill>
            </a:endParaRPr>
          </a:p>
          <a:p>
            <a:pPr marL="180000" indent="-180000">
              <a:lnSpc>
                <a:spcPct val="107000"/>
              </a:lnSpc>
              <a:buSzPct val="100000"/>
              <a:buBlip>
                <a:blip r:embed="rId6"/>
              </a:buBlip>
            </a:pPr>
            <a:r>
              <a:rPr lang="en-GB" dirty="0">
                <a:solidFill>
                  <a:schemeClr val="tx1"/>
                </a:solidFill>
              </a:rPr>
              <a:t>C42s to rent</a:t>
            </a:r>
          </a:p>
        </p:txBody>
      </p:sp>
      <p:pic>
        <p:nvPicPr>
          <p:cNvPr id="1030" name="Picture 6" descr="No photo description available.">
            <a:extLst>
              <a:ext uri="{FF2B5EF4-FFF2-40B4-BE49-F238E27FC236}">
                <a16:creationId xmlns:a16="http://schemas.microsoft.com/office/drawing/2014/main" id="{12736AF8-FFD6-B63F-87DB-175CF822B9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5221" y="2802527"/>
            <a:ext cx="5320078" cy="35555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B987630-2064-62F9-9075-0B5DF31FE208}"/>
              </a:ext>
            </a:extLst>
          </p:cNvPr>
          <p:cNvSpPr txBox="1"/>
          <p:nvPr/>
        </p:nvSpPr>
        <p:spPr>
          <a:xfrm>
            <a:off x="6843485" y="6306363"/>
            <a:ext cx="1153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200" dirty="0"/>
              <a:t>© Martyn Boyd</a:t>
            </a:r>
          </a:p>
        </p:txBody>
      </p:sp>
    </p:spTree>
    <p:extLst>
      <p:ext uri="{BB962C8B-B14F-4D97-AF65-F5344CB8AC3E}">
        <p14:creationId xmlns:p14="http://schemas.microsoft.com/office/powerpoint/2010/main" val="7757854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A9EE71A-03B6-4891-860D-064231D498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6591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>
                <a:latin typeface="Zona Pro" panose="02010A03040002020004" pitchFamily="50" charset="0"/>
              </a:rPr>
              <a:t>Local Scenery</a:t>
            </a:r>
          </a:p>
        </p:txBody>
      </p:sp>
      <p:pic>
        <p:nvPicPr>
          <p:cNvPr id="6" name="Audio 2">
            <a:hlinkClick r:id="" action="ppaction://media"/>
            <a:extLst>
              <a:ext uri="{FF2B5EF4-FFF2-40B4-BE49-F238E27FC236}">
                <a16:creationId xmlns:a16="http://schemas.microsoft.com/office/drawing/2014/main" id="{4FF43279-7510-4D9A-A158-96EDF0F170CE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220657" y="1458093"/>
            <a:ext cx="487362" cy="487362"/>
          </a:xfrm>
          <a:prstGeom prst="rect">
            <a:avLst/>
          </a:prstGeom>
        </p:spPr>
      </p:pic>
      <p:pic>
        <p:nvPicPr>
          <p:cNvPr id="1026" name="Picture 2" descr="The Mourne Mountains | Ireland.com">
            <a:extLst>
              <a:ext uri="{FF2B5EF4-FFF2-40B4-BE49-F238E27FC236}">
                <a16:creationId xmlns:a16="http://schemas.microsoft.com/office/drawing/2014/main" id="{0FCBD558-63A6-32F0-8776-0AC1E765F0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997" y="1267774"/>
            <a:ext cx="4630657" cy="25468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Titanic Belfast | Study in Belfast">
            <a:extLst>
              <a:ext uri="{FF2B5EF4-FFF2-40B4-BE49-F238E27FC236}">
                <a16:creationId xmlns:a16="http://schemas.microsoft.com/office/drawing/2014/main" id="{1B89F642-366F-6C51-CDFB-3D68C78767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840659"/>
            <a:ext cx="3450061" cy="24279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Luxury Private VIP Giants Causeway Tour - Belfast City Sightseeing">
            <a:extLst>
              <a:ext uri="{FF2B5EF4-FFF2-40B4-BE49-F238E27FC236}">
                <a16:creationId xmlns:a16="http://schemas.microsoft.com/office/drawing/2014/main" id="{E3D403F3-4B5D-7AA6-15B6-37EA9FE220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0676" y="3840659"/>
            <a:ext cx="3594978" cy="2396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Upgraded Navigation Routes Enhance Strangford Lough Safety">
            <a:extLst>
              <a:ext uri="{FF2B5EF4-FFF2-40B4-BE49-F238E27FC236}">
                <a16:creationId xmlns:a16="http://schemas.microsoft.com/office/drawing/2014/main" id="{9A0C872E-3E9A-49F5-DADA-E772957053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273419"/>
            <a:ext cx="3450060" cy="25468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027295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18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mute="1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Transit to/from NI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6917D31-97E6-4EF1-A1E2-BC558567B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09156" y="1556792"/>
            <a:ext cx="3600400" cy="1944216"/>
          </a:xfrm>
        </p:spPr>
        <p:txBody>
          <a:bodyPr>
            <a:noAutofit/>
          </a:bodyPr>
          <a:lstStyle/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Within the United Kingdom of Great Britain and Northern Ireland</a:t>
            </a:r>
          </a:p>
          <a:p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The laws are the same, including for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Pilot licences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Medicals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Aircraft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154563-C431-D749-B7CE-6172F733CA5A}"/>
              </a:ext>
            </a:extLst>
          </p:cNvPr>
          <p:cNvSpPr txBox="1"/>
          <p:nvPr/>
        </p:nvSpPr>
        <p:spPr>
          <a:xfrm>
            <a:off x="484965" y="5877272"/>
            <a:ext cx="8147248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hlinkClick r:id="rId2"/>
              </a:rPr>
              <a:t>https://www.psni.police.uk/general-aviation-procedures</a:t>
            </a:r>
            <a:r>
              <a:rPr lang="en-GB" sz="1400" dirty="0"/>
              <a:t>, </a:t>
            </a:r>
            <a:r>
              <a:rPr lang="en-GB" sz="1400" dirty="0">
                <a:solidFill>
                  <a:schemeClr val="tx1"/>
                </a:solidFill>
              </a:rPr>
              <a:t>relates </a:t>
            </a:r>
            <a:r>
              <a:rPr lang="en-GB" sz="1400" dirty="0"/>
              <a:t>to Schedule 7 of the Terrorism Act 2000 – it is currently out of date, but being updated (contradicts the UK government guidance on GARs)</a:t>
            </a:r>
          </a:p>
        </p:txBody>
      </p:sp>
      <p:pic>
        <p:nvPicPr>
          <p:cNvPr id="2050" name="Picture 2" descr="May include: The Union Jack flag, a symbol of the United Kingdom, features a red cross on a white background, with a blue field containing diagonal red and white stripes.">
            <a:extLst>
              <a:ext uri="{FF2B5EF4-FFF2-40B4-BE49-F238E27FC236}">
                <a16:creationId xmlns:a16="http://schemas.microsoft.com/office/drawing/2014/main" id="{D9D64915-65B3-FEB4-B35C-852DE2ABB8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1556792"/>
            <a:ext cx="2896262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Subtitle 3">
            <a:extLst>
              <a:ext uri="{FF2B5EF4-FFF2-40B4-BE49-F238E27FC236}">
                <a16:creationId xmlns:a16="http://schemas.microsoft.com/office/drawing/2014/main" id="{FBB9A9E4-034B-6A8D-CF1F-F916DC6FE6E2}"/>
              </a:ext>
            </a:extLst>
          </p:cNvPr>
          <p:cNvSpPr txBox="1">
            <a:spLocks/>
          </p:cNvSpPr>
          <p:nvPr/>
        </p:nvSpPr>
        <p:spPr>
          <a:xfrm>
            <a:off x="484965" y="3749280"/>
            <a:ext cx="7427168" cy="15928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marR="0" indent="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1pPr>
            <a:lvl2pPr marL="628650" indent="-45720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Montserrat" panose="00000500000000000000" pitchFamily="2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Use Flight Plans both ways between NI and GB. Don’t forget PPR as well.</a:t>
            </a:r>
          </a:p>
          <a:p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GARs are </a:t>
            </a:r>
            <a:r>
              <a:rPr lang="en-GB" sz="1400" u="sng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not</a:t>
            </a: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required between NI and GB as this counts as a domestic flight. </a:t>
            </a:r>
          </a:p>
          <a:p>
            <a:r>
              <a:rPr lang="en-GB" sz="1400" i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(they are between Isle of Man and NI!)</a:t>
            </a:r>
          </a:p>
          <a:p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  <a:hlinkClick r:id="rId4"/>
              </a:rPr>
              <a:t>https://www.gov.uk/government/publications/general-aviation-operators-and-pilots-notification-of-flights/general-aviation-report-guidance-accessible#AnnexB</a:t>
            </a:r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n-GB" sz="12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see section 14.3</a:t>
            </a:r>
          </a:p>
        </p:txBody>
      </p:sp>
    </p:spTree>
    <p:extLst>
      <p:ext uri="{BB962C8B-B14F-4D97-AF65-F5344CB8AC3E}">
        <p14:creationId xmlns:p14="http://schemas.microsoft.com/office/powerpoint/2010/main" val="22770401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dirty="0"/>
              <a:t>Designated Airports in NI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6917D31-97E6-4EF1-A1E2-BC558567B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57200" y="1556792"/>
            <a:ext cx="8435280" cy="4439889"/>
          </a:xfrm>
        </p:spPr>
        <p:txBody>
          <a:bodyPr>
            <a:noAutofit/>
          </a:bodyPr>
          <a:lstStyle/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PSNI (Police Service of Northern Ireland) have three designated airports in NI:</a:t>
            </a:r>
          </a:p>
          <a:p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Belfast International Airport (EGAA)	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Belfast City Airport (EGAC) 	 	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City of Derry Airport  (EGAE)</a:t>
            </a:r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endParaRPr lang="en-GB" sz="1400" dirty="0">
              <a:solidFill>
                <a:schemeClr val="tx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If you are not using a designated airport then you must send, via email, details of your planned flight to PSNI (</a:t>
            </a:r>
            <a:r>
              <a:rPr lang="en-GB" sz="1400" b="0" i="0" dirty="0">
                <a:solidFill>
                  <a:srgbClr val="1D70B8"/>
                </a:solidFill>
                <a:effectLst/>
                <a:latin typeface="GDS Transport"/>
                <a:hlinkClick r:id="rId2"/>
              </a:rPr>
              <a:t>ZPortsRCD@psni.police.uk</a:t>
            </a:r>
            <a:r>
              <a:rPr lang="en-GB" sz="1400" b="0" i="0" u="none" strike="noStrike" dirty="0">
                <a:solidFill>
                  <a:srgbClr val="006885"/>
                </a:solidFill>
                <a:effectLst/>
                <a:latin typeface="Montserrat Medium" panose="020F0502020204030204" pitchFamily="2" charset="0"/>
              </a:rPr>
              <a:t>)</a:t>
            </a:r>
            <a:r>
              <a:rPr lang="en-GB" sz="1400" dirty="0">
                <a:solidFill>
                  <a:schemeClr val="tx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 plus the relevant GB police force (using contact details given in Annex B above) with at least 12 hours notice, for both arriving and departing flights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88FE861-4BD7-D9FC-C477-3F5BBAA5460C}"/>
              </a:ext>
            </a:extLst>
          </p:cNvPr>
          <p:cNvSpPr txBox="1"/>
          <p:nvPr/>
        </p:nvSpPr>
        <p:spPr>
          <a:xfrm>
            <a:off x="455505" y="4572044"/>
            <a:ext cx="802708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1400" dirty="0">
                <a:latin typeface="Montserrat" panose="00000500000000000000" pitchFamily="2" charset="0"/>
                <a:ea typeface="Calibri" panose="020F0502020204030204" pitchFamily="34" charset="0"/>
                <a:cs typeface="Times New Roman" panose="02020603050405020304" pitchFamily="18" charset="0"/>
              </a:rPr>
              <a:t>Newtownards (EGAD) is a very convenient airport for the crossing as it’s under (but not in) controlled airspace and very informal; Belfast City is a good alternate and takes microlights (see October 2025 edition of MF, pp 28-29)</a:t>
            </a:r>
          </a:p>
        </p:txBody>
      </p:sp>
    </p:spTree>
    <p:extLst>
      <p:ext uri="{BB962C8B-B14F-4D97-AF65-F5344CB8AC3E}">
        <p14:creationId xmlns:p14="http://schemas.microsoft.com/office/powerpoint/2010/main" val="109781283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00A7AE42-7591-95E0-D05B-0270D2F6410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06014" y="1485598"/>
            <a:ext cx="6578353" cy="495520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542A4A9-E1C6-482B-9428-1B67AE1010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274638"/>
            <a:ext cx="7427168" cy="706090"/>
          </a:xfrm>
        </p:spPr>
        <p:txBody>
          <a:bodyPr>
            <a:normAutofit fontScale="90000"/>
          </a:bodyPr>
          <a:lstStyle/>
          <a:p>
            <a:r>
              <a:rPr lang="en-GB" dirty="0"/>
              <a:t>Routes to/from Northern Ireland</a:t>
            </a:r>
          </a:p>
        </p:txBody>
      </p:sp>
      <p:sp>
        <p:nvSpPr>
          <p:cNvPr id="4" name="Subtitle 3">
            <a:extLst>
              <a:ext uri="{FF2B5EF4-FFF2-40B4-BE49-F238E27FC236}">
                <a16:creationId xmlns:a16="http://schemas.microsoft.com/office/drawing/2014/main" id="{A6917D31-97E6-4EF1-A1E2-BC558567B6A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6648" y="1113632"/>
            <a:ext cx="8435280" cy="460121"/>
          </a:xfrm>
        </p:spPr>
        <p:txBody>
          <a:bodyPr>
            <a:normAutofit/>
          </a:bodyPr>
          <a:lstStyle/>
          <a:p>
            <a:r>
              <a:rPr lang="en-GB" dirty="0">
                <a:solidFill>
                  <a:schemeClr val="tx1"/>
                </a:solidFill>
              </a:rPr>
              <a:t>Shortest water crossings (assuming groundspeed of 70 knots) are via: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EB449D3-3728-B58A-574A-F421B43569C7}"/>
              </a:ext>
            </a:extLst>
          </p:cNvPr>
          <p:cNvSpPr txBox="1"/>
          <p:nvPr/>
        </p:nvSpPr>
        <p:spPr>
          <a:xfrm>
            <a:off x="4762354" y="4731884"/>
            <a:ext cx="2377938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Stranraer (19 nm, 16 minutes)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5045143-4FE6-92A9-037F-2E73CE3C2F1D}"/>
              </a:ext>
            </a:extLst>
          </p:cNvPr>
          <p:cNvSpPr txBox="1"/>
          <p:nvPr/>
        </p:nvSpPr>
        <p:spPr>
          <a:xfrm>
            <a:off x="3753942" y="3082497"/>
            <a:ext cx="2880320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/>
              <a:t>Mull of Kintyre (11 nm, 9 minutes)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AA77856-0489-F29D-44B1-E420D1931013}"/>
              </a:ext>
            </a:extLst>
          </p:cNvPr>
          <p:cNvSpPr txBox="1"/>
          <p:nvPr/>
        </p:nvSpPr>
        <p:spPr>
          <a:xfrm>
            <a:off x="4673815" y="5794840"/>
            <a:ext cx="2627455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Isle of Man (29 nm, 25 minutes)</a:t>
            </a:r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5963935F-7FF2-F16D-B087-D14B282C6925}"/>
              </a:ext>
            </a:extLst>
          </p:cNvPr>
          <p:cNvCxnSpPr>
            <a:cxnSpLocks/>
          </p:cNvCxnSpPr>
          <p:nvPr/>
        </p:nvCxnSpPr>
        <p:spPr>
          <a:xfrm flipV="1">
            <a:off x="3955747" y="4479402"/>
            <a:ext cx="714327" cy="560259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032E896B-64D8-CBAD-CD9F-B0A4FC7C1EE4}"/>
              </a:ext>
            </a:extLst>
          </p:cNvPr>
          <p:cNvCxnSpPr>
            <a:cxnSpLocks/>
          </p:cNvCxnSpPr>
          <p:nvPr/>
        </p:nvCxnSpPr>
        <p:spPr>
          <a:xfrm flipV="1">
            <a:off x="2616123" y="2420838"/>
            <a:ext cx="145024" cy="936104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D71DBF82-1B78-2190-D0E6-A98BC39DF878}"/>
              </a:ext>
            </a:extLst>
          </p:cNvPr>
          <p:cNvCxnSpPr>
            <a:cxnSpLocks/>
          </p:cNvCxnSpPr>
          <p:nvPr/>
        </p:nvCxnSpPr>
        <p:spPr>
          <a:xfrm flipV="1">
            <a:off x="3258796" y="3233845"/>
            <a:ext cx="360040" cy="360813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>
            <a:extLst>
              <a:ext uri="{FF2B5EF4-FFF2-40B4-BE49-F238E27FC236}">
                <a16:creationId xmlns:a16="http://schemas.microsoft.com/office/drawing/2014/main" id="{ED34E497-8913-87CC-D5E1-239975178698}"/>
              </a:ext>
            </a:extLst>
          </p:cNvPr>
          <p:cNvSpPr txBox="1"/>
          <p:nvPr/>
        </p:nvSpPr>
        <p:spPr>
          <a:xfrm>
            <a:off x="457200" y="2371581"/>
            <a:ext cx="2160240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dirty="0"/>
              <a:t>Islay (21 nm, 18 minutes)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803F812-525A-C3E4-A8CD-8356C0DCAA63}"/>
              </a:ext>
            </a:extLst>
          </p:cNvPr>
          <p:cNvCxnSpPr>
            <a:cxnSpLocks/>
          </p:cNvCxnSpPr>
          <p:nvPr/>
        </p:nvCxnSpPr>
        <p:spPr>
          <a:xfrm>
            <a:off x="3960513" y="5889540"/>
            <a:ext cx="1187551" cy="46583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380DFD59-66FF-AF79-5D6F-50C8491A13A1}"/>
              </a:ext>
            </a:extLst>
          </p:cNvPr>
          <p:cNvSpPr txBox="1"/>
          <p:nvPr/>
        </p:nvSpPr>
        <p:spPr>
          <a:xfrm>
            <a:off x="5643966" y="5271620"/>
            <a:ext cx="2096386" cy="52322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“macho route” – may not see land when you set off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D4AFF13-B828-251A-698B-4866A7DB788A}"/>
              </a:ext>
            </a:extLst>
          </p:cNvPr>
          <p:cNvSpPr txBox="1"/>
          <p:nvPr/>
        </p:nvSpPr>
        <p:spPr>
          <a:xfrm>
            <a:off x="5527976" y="4424107"/>
            <a:ext cx="1440160" cy="30777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en-GB" sz="1400" dirty="0"/>
              <a:t>“chicken route”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D91BF6A-0A04-BA1E-54A6-C09668A6D545}"/>
              </a:ext>
            </a:extLst>
          </p:cNvPr>
          <p:cNvSpPr txBox="1"/>
          <p:nvPr/>
        </p:nvSpPr>
        <p:spPr>
          <a:xfrm>
            <a:off x="2392635" y="2682987"/>
            <a:ext cx="1732322" cy="40011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sz="1000" dirty="0"/>
              <a:t>6500’ from these may give continuous glide-clear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20CCAE5-1807-0EAB-1B4F-E7E0AEEC94E2}"/>
              </a:ext>
            </a:extLst>
          </p:cNvPr>
          <p:cNvSpPr txBox="1"/>
          <p:nvPr/>
        </p:nvSpPr>
        <p:spPr>
          <a:xfrm>
            <a:off x="4751182" y="4204268"/>
            <a:ext cx="2377938" cy="24622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sz="1000" dirty="0"/>
              <a:t>Probably limited to 3500’ by Belfast CTA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F17E6C74-4F56-19D5-6862-A235D5E0870B}"/>
              </a:ext>
            </a:extLst>
          </p:cNvPr>
          <p:cNvSpPr txBox="1"/>
          <p:nvPr/>
        </p:nvSpPr>
        <p:spPr>
          <a:xfrm>
            <a:off x="5362414" y="6076235"/>
            <a:ext cx="2377938" cy="24622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sz="1000" dirty="0"/>
              <a:t>Probably limited to 7000’ by London Info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89B95835-A89A-57A3-2456-FCFBFC22E6A4}"/>
              </a:ext>
            </a:extLst>
          </p:cNvPr>
          <p:cNvSpPr txBox="1"/>
          <p:nvPr/>
        </p:nvSpPr>
        <p:spPr>
          <a:xfrm>
            <a:off x="4986077" y="1591754"/>
            <a:ext cx="2754275" cy="646331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txBody>
          <a:bodyPr wrap="square">
            <a:spAutoFit/>
          </a:bodyPr>
          <a:lstStyle>
            <a:defPPr>
              <a:defRPr lang="en-US"/>
            </a:defPPr>
            <a:lvl1pPr algn="ctr">
              <a:defRPr sz="1400"/>
            </a:lvl1pPr>
          </a:lstStyle>
          <a:p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Call EGAD on 0289 181 3327 prior to setting off – “on the way, ETA is </a:t>
            </a:r>
            <a:r>
              <a:rPr lang="en-GB" sz="1200" b="0" i="0" dirty="0" err="1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xx:xx</a:t>
            </a:r>
            <a:r>
              <a:rPr lang="en-GB" sz="1200" b="0" i="0" dirty="0">
                <a:solidFill>
                  <a:srgbClr val="000000"/>
                </a:solidFill>
                <a:effectLst/>
                <a:latin typeface="Arial" panose="020B0604020202020204" pitchFamily="34" charset="0"/>
              </a:rPr>
              <a:t>”, will give PPR over the phone </a:t>
            </a:r>
            <a:endParaRPr lang="en-GB" sz="1200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176513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djacency">
      <a:fillStyleLst>
        <a:solidFill>
          <a:schemeClr val="phClr"/>
        </a:solidFill>
        <a:solidFill>
          <a:schemeClr val="phClr">
            <a:tint val="55000"/>
          </a:schemeClr>
        </a:solidFill>
        <a:solidFill>
          <a:schemeClr val="phClr"/>
        </a:soli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algn="bl" rotWithShape="0">
              <a:srgbClr val="000000">
                <a:alpha val="60000"/>
              </a:srgbClr>
            </a:outerShdw>
          </a:effectLst>
        </a:effectStyle>
        <a:effectStyle>
          <a:effectLst/>
          <a:scene3d>
            <a:camera prst="orthographicFront">
              <a:rot lat="0" lon="0" rev="0"/>
            </a:camera>
            <a:lightRig rig="brightRoom" dir="tl">
              <a:rot lat="0" lon="0" rev="1800000"/>
            </a:lightRig>
          </a:scene3d>
          <a:sp3d contourW="10160" prstMaterial="dkEdge">
            <a:bevelT w="38100" h="50800" prst="angle"/>
            <a:contourClr>
              <a:schemeClr val="phClr">
                <a:shade val="4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20936</TotalTime>
  <Words>1459</Words>
  <Application>Microsoft Office PowerPoint</Application>
  <PresentationFormat>On-screen Show (4:3)</PresentationFormat>
  <Paragraphs>155</Paragraphs>
  <Slides>18</Slides>
  <Notes>9</Notes>
  <HiddenSlides>0</HiddenSlides>
  <MMClips>6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18</vt:i4>
      </vt:variant>
    </vt:vector>
  </HeadingPairs>
  <TitlesOfParts>
    <vt:vector size="29" baseType="lpstr">
      <vt:lpstr>Aptos</vt:lpstr>
      <vt:lpstr>Arial</vt:lpstr>
      <vt:lpstr>Calibri</vt:lpstr>
      <vt:lpstr>GDS Transport</vt:lpstr>
      <vt:lpstr>Montserrat</vt:lpstr>
      <vt:lpstr>Montserrat Medium</vt:lpstr>
      <vt:lpstr>Segoe UI Historic</vt:lpstr>
      <vt:lpstr>Zona Pro</vt:lpstr>
      <vt:lpstr>Zona Pro ExtraLight</vt:lpstr>
      <vt:lpstr>Office Theme</vt:lpstr>
      <vt:lpstr>Custom Design</vt:lpstr>
      <vt:lpstr>BMAA Club Nights</vt:lpstr>
      <vt:lpstr>This evening</vt:lpstr>
      <vt:lpstr>Introducing our special guest</vt:lpstr>
      <vt:lpstr>Where is Newtownards anyway?</vt:lpstr>
      <vt:lpstr>So why visit Ards?</vt:lpstr>
      <vt:lpstr>Local Scenery</vt:lpstr>
      <vt:lpstr>Transit to/from NI</vt:lpstr>
      <vt:lpstr>Designated Airports in NI</vt:lpstr>
      <vt:lpstr>Routes to/from Northern Ireland</vt:lpstr>
      <vt:lpstr>Approaching EGAD</vt:lpstr>
      <vt:lpstr>Natural obstacle - Scrabo</vt:lpstr>
      <vt:lpstr>Circuits</vt:lpstr>
      <vt:lpstr>PowerPoint Presentation</vt:lpstr>
      <vt:lpstr>After landing</vt:lpstr>
      <vt:lpstr>Landing on 33 at EGAD</vt:lpstr>
      <vt:lpstr>PowerPoint Presentation</vt:lpstr>
      <vt:lpstr>PowerPoint Presentation</vt:lpstr>
      <vt:lpstr>Thank you   </vt:lpstr>
    </vt:vector>
  </TitlesOfParts>
  <Company>BMAA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Aerodromes and how to use them</dc:title>
  <dc:creator>Cameron Spence</dc:creator>
  <cp:lastModifiedBy>Cameron</cp:lastModifiedBy>
  <cp:revision>159</cp:revision>
  <dcterms:created xsi:type="dcterms:W3CDTF">2020-02-19T12:39:57Z</dcterms:created>
  <dcterms:modified xsi:type="dcterms:W3CDTF">2026-05-13T17:42:25Z</dcterms:modified>
</cp:coreProperties>
</file>