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1" r:id="rId2"/>
  </p:sldMasterIdLst>
  <p:notesMasterIdLst>
    <p:notesMasterId r:id="rId23"/>
  </p:notesMasterIdLst>
  <p:sldIdLst>
    <p:sldId id="256" r:id="rId3"/>
    <p:sldId id="599" r:id="rId4"/>
    <p:sldId id="707" r:id="rId5"/>
    <p:sldId id="708" r:id="rId6"/>
    <p:sldId id="761" r:id="rId7"/>
    <p:sldId id="758" r:id="rId8"/>
    <p:sldId id="729" r:id="rId9"/>
    <p:sldId id="755" r:id="rId10"/>
    <p:sldId id="767" r:id="rId11"/>
    <p:sldId id="763" r:id="rId12"/>
    <p:sldId id="710" r:id="rId13"/>
    <p:sldId id="762" r:id="rId14"/>
    <p:sldId id="768" r:id="rId15"/>
    <p:sldId id="764" r:id="rId16"/>
    <p:sldId id="769" r:id="rId17"/>
    <p:sldId id="760" r:id="rId18"/>
    <p:sldId id="765" r:id="rId19"/>
    <p:sldId id="766" r:id="rId20"/>
    <p:sldId id="597" r:id="rId21"/>
    <p:sldId id="70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9933"/>
    <a:srgbClr val="EA4E4E"/>
    <a:srgbClr val="FF9900"/>
    <a:srgbClr val="009644"/>
    <a:srgbClr val="00AC4E"/>
    <a:srgbClr val="6D8838"/>
    <a:srgbClr val="009E47"/>
    <a:srgbClr val="FEF5D2"/>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32" autoAdjust="0"/>
    <p:restoredTop sz="93427" autoAdjust="0"/>
  </p:normalViewPr>
  <p:slideViewPr>
    <p:cSldViewPr>
      <p:cViewPr varScale="1">
        <p:scale>
          <a:sx n="107" d="100"/>
          <a:sy n="107" d="100"/>
        </p:scale>
        <p:origin x="2088"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A5CA9C-6DCF-4387-B3AF-C9987F8716D1}" type="datetimeFigureOut">
              <a:rPr lang="en-GB" smtClean="0"/>
              <a:t>08/06/2026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789782-1270-4B9B-844C-D4D3A2B75839}" type="slidenum">
              <a:rPr lang="en-GB" smtClean="0"/>
              <a:t>‹#›</a:t>
            </a:fld>
            <a:endParaRPr lang="en-GB"/>
          </a:p>
        </p:txBody>
      </p:sp>
    </p:spTree>
    <p:extLst>
      <p:ext uri="{BB962C8B-B14F-4D97-AF65-F5344CB8AC3E}">
        <p14:creationId xmlns:p14="http://schemas.microsoft.com/office/powerpoint/2010/main" val="1203845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Introductory slide</a:t>
            </a:r>
          </a:p>
        </p:txBody>
      </p:sp>
      <p:sp>
        <p:nvSpPr>
          <p:cNvPr id="4" name="Slide Number Placeholder 3"/>
          <p:cNvSpPr>
            <a:spLocks noGrp="1"/>
          </p:cNvSpPr>
          <p:nvPr>
            <p:ph type="sldNum" sz="quarter" idx="10"/>
          </p:nvPr>
        </p:nvSpPr>
        <p:spPr/>
        <p:txBody>
          <a:bodyPr/>
          <a:lstStyle/>
          <a:p>
            <a:fld id="{66789782-1270-4B9B-844C-D4D3A2B75839}" type="slidenum">
              <a:rPr lang="en-GB" smtClean="0"/>
              <a:t>1</a:t>
            </a:fld>
            <a:endParaRPr lang="en-GB"/>
          </a:p>
        </p:txBody>
      </p:sp>
    </p:spTree>
    <p:extLst>
      <p:ext uri="{BB962C8B-B14F-4D97-AF65-F5344CB8AC3E}">
        <p14:creationId xmlns:p14="http://schemas.microsoft.com/office/powerpoint/2010/main" val="23730128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course can be presented in a modular fashion with essentially 5 sections when the AAIB reports and practice flying are included.</a:t>
            </a:r>
          </a:p>
          <a:p>
            <a:r>
              <a:rPr lang="en-GB" dirty="0"/>
              <a:t>The aim is to introduce additional information such as videos, personal experiences of the presenter and shared experiences of the audience to make this a more interactive course than a simple presentation style delivery.</a:t>
            </a:r>
          </a:p>
          <a:p>
            <a:r>
              <a:rPr lang="en-GB" dirty="0"/>
              <a:t>Examples of useful </a:t>
            </a:r>
            <a:r>
              <a:rPr lang="en-GB" dirty="0" err="1"/>
              <a:t>youtube</a:t>
            </a:r>
            <a:r>
              <a:rPr lang="en-GB" dirty="0"/>
              <a:t> video clips may be used or alternatives presented (copyright permitting).</a:t>
            </a:r>
          </a:p>
          <a:p>
            <a:r>
              <a:rPr lang="en-GB" dirty="0"/>
              <a:t>The full presentation should take approximately 4 hours to deliver, including a discussion on AAIB reports and Q&amp;A session.</a:t>
            </a:r>
          </a:p>
          <a:p>
            <a:r>
              <a:rPr lang="en-GB" dirty="0"/>
              <a:t>This may be delivered over a number of sessions, hence the modular structure.</a:t>
            </a:r>
          </a:p>
          <a:p>
            <a:endParaRPr lang="en-GB" dirty="0"/>
          </a:p>
        </p:txBody>
      </p:sp>
      <p:sp>
        <p:nvSpPr>
          <p:cNvPr id="4" name="Slide Number Placeholder 3"/>
          <p:cNvSpPr>
            <a:spLocks noGrp="1"/>
          </p:cNvSpPr>
          <p:nvPr>
            <p:ph type="sldNum" sz="quarter" idx="5"/>
          </p:nvPr>
        </p:nvSpPr>
        <p:spPr/>
        <p:txBody>
          <a:bodyPr/>
          <a:lstStyle/>
          <a:p>
            <a:fld id="{66789782-1270-4B9B-844C-D4D3A2B75839}" type="slidenum">
              <a:rPr lang="en-GB" smtClean="0"/>
              <a:t>19</a:t>
            </a:fld>
            <a:endParaRPr lang="en-GB"/>
          </a:p>
        </p:txBody>
      </p:sp>
    </p:spTree>
    <p:extLst>
      <p:ext uri="{BB962C8B-B14F-4D97-AF65-F5344CB8AC3E}">
        <p14:creationId xmlns:p14="http://schemas.microsoft.com/office/powerpoint/2010/main" val="516549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Photo by Unknown Author is licensed under </a:t>
            </a:r>
            <a:r>
              <a:rPr lang="en-GB" sz="1200" dirty="0">
                <a:hlinkClick r:id="rId3" tooltip="https://creativecommons.org/licenses/by/3.0/"/>
              </a:rPr>
              <a:t>CC BY</a:t>
            </a:r>
            <a:endParaRPr lang="en-GB" sz="1200" dirty="0"/>
          </a:p>
          <a:p>
            <a:endParaRPr lang="en-GB" dirty="0"/>
          </a:p>
        </p:txBody>
      </p:sp>
      <p:sp>
        <p:nvSpPr>
          <p:cNvPr id="4" name="Slide Number Placeholder 3"/>
          <p:cNvSpPr>
            <a:spLocks noGrp="1"/>
          </p:cNvSpPr>
          <p:nvPr>
            <p:ph type="sldNum" sz="quarter" idx="10"/>
          </p:nvPr>
        </p:nvSpPr>
        <p:spPr/>
        <p:txBody>
          <a:bodyPr/>
          <a:lstStyle/>
          <a:p>
            <a:fld id="{66789782-1270-4B9B-844C-D4D3A2B75839}" type="slidenum">
              <a:rPr lang="en-GB" smtClean="0"/>
              <a:t>20</a:t>
            </a:fld>
            <a:endParaRPr lang="en-GB"/>
          </a:p>
        </p:txBody>
      </p:sp>
    </p:spTree>
    <p:extLst>
      <p:ext uri="{BB962C8B-B14F-4D97-AF65-F5344CB8AC3E}">
        <p14:creationId xmlns:p14="http://schemas.microsoft.com/office/powerpoint/2010/main" val="1711848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pilot, regardless of experience, should find this course of interest and useful.</a:t>
            </a:r>
          </a:p>
          <a:p>
            <a:r>
              <a:rPr lang="en-GB" dirty="0"/>
              <a:t>As part of the Wings programme, it can be used as part of any of the award levels.</a:t>
            </a:r>
          </a:p>
          <a:p>
            <a:endParaRPr lang="en-GB" dirty="0"/>
          </a:p>
        </p:txBody>
      </p:sp>
      <p:sp>
        <p:nvSpPr>
          <p:cNvPr id="4" name="Slide Number Placeholder 3"/>
          <p:cNvSpPr>
            <a:spLocks noGrp="1"/>
          </p:cNvSpPr>
          <p:nvPr>
            <p:ph type="sldNum" sz="quarter" idx="5"/>
          </p:nvPr>
        </p:nvSpPr>
        <p:spPr/>
        <p:txBody>
          <a:bodyPr/>
          <a:lstStyle/>
          <a:p>
            <a:fld id="{66789782-1270-4B9B-844C-D4D3A2B75839}" type="slidenum">
              <a:rPr lang="en-GB" smtClean="0"/>
              <a:t>2</a:t>
            </a:fld>
            <a:endParaRPr lang="en-GB"/>
          </a:p>
        </p:txBody>
      </p:sp>
    </p:spTree>
    <p:extLst>
      <p:ext uri="{BB962C8B-B14F-4D97-AF65-F5344CB8AC3E}">
        <p14:creationId xmlns:p14="http://schemas.microsoft.com/office/powerpoint/2010/main" val="4095314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pilot, regardless of experience, should find this course of interest and useful.</a:t>
            </a:r>
          </a:p>
          <a:p>
            <a:r>
              <a:rPr lang="en-GB" dirty="0"/>
              <a:t>As part of the Wings programme, it can be used as part of any of the award levels.</a:t>
            </a:r>
          </a:p>
          <a:p>
            <a:endParaRPr lang="en-GB" dirty="0"/>
          </a:p>
        </p:txBody>
      </p:sp>
      <p:sp>
        <p:nvSpPr>
          <p:cNvPr id="4" name="Slide Number Placeholder 3"/>
          <p:cNvSpPr>
            <a:spLocks noGrp="1"/>
          </p:cNvSpPr>
          <p:nvPr>
            <p:ph type="sldNum" sz="quarter" idx="5"/>
          </p:nvPr>
        </p:nvSpPr>
        <p:spPr/>
        <p:txBody>
          <a:bodyPr/>
          <a:lstStyle/>
          <a:p>
            <a:fld id="{66789782-1270-4B9B-844C-D4D3A2B75839}" type="slidenum">
              <a:rPr lang="en-GB" smtClean="0"/>
              <a:t>3</a:t>
            </a:fld>
            <a:endParaRPr lang="en-GB"/>
          </a:p>
        </p:txBody>
      </p:sp>
    </p:spTree>
    <p:extLst>
      <p:ext uri="{BB962C8B-B14F-4D97-AF65-F5344CB8AC3E}">
        <p14:creationId xmlns:p14="http://schemas.microsoft.com/office/powerpoint/2010/main" val="2894597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6789782-1270-4B9B-844C-D4D3A2B75839}" type="slidenum">
              <a:rPr lang="en-GB" smtClean="0"/>
              <a:t>4</a:t>
            </a:fld>
            <a:endParaRPr lang="en-GB"/>
          </a:p>
        </p:txBody>
      </p:sp>
    </p:spTree>
    <p:extLst>
      <p:ext uri="{BB962C8B-B14F-4D97-AF65-F5344CB8AC3E}">
        <p14:creationId xmlns:p14="http://schemas.microsoft.com/office/powerpoint/2010/main" val="2763723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6789782-1270-4B9B-844C-D4D3A2B75839}" type="slidenum">
              <a:rPr lang="en-GB" smtClean="0"/>
              <a:t>6</a:t>
            </a:fld>
            <a:endParaRPr lang="en-GB"/>
          </a:p>
        </p:txBody>
      </p:sp>
    </p:spTree>
    <p:extLst>
      <p:ext uri="{BB962C8B-B14F-4D97-AF65-F5344CB8AC3E}">
        <p14:creationId xmlns:p14="http://schemas.microsoft.com/office/powerpoint/2010/main" val="1119547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6789782-1270-4B9B-844C-D4D3A2B75839}" type="slidenum">
              <a:rPr lang="en-GB" smtClean="0"/>
              <a:t>11</a:t>
            </a:fld>
            <a:endParaRPr lang="en-GB"/>
          </a:p>
        </p:txBody>
      </p:sp>
    </p:spTree>
    <p:extLst>
      <p:ext uri="{BB962C8B-B14F-4D97-AF65-F5344CB8AC3E}">
        <p14:creationId xmlns:p14="http://schemas.microsoft.com/office/powerpoint/2010/main" val="744730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course can be presented in a modular fashion with essentially 5 sections when the AAIB reports and practice flying are included.</a:t>
            </a:r>
          </a:p>
          <a:p>
            <a:r>
              <a:rPr lang="en-GB" dirty="0"/>
              <a:t>The aim is to introduce additional information such as videos, personal experiences of the presenter and shared experiences of the audience to make this a more interactive course than a simple presentation style delivery.</a:t>
            </a:r>
          </a:p>
          <a:p>
            <a:r>
              <a:rPr lang="en-GB" dirty="0"/>
              <a:t>Examples of useful </a:t>
            </a:r>
            <a:r>
              <a:rPr lang="en-GB" dirty="0" err="1"/>
              <a:t>youtube</a:t>
            </a:r>
            <a:r>
              <a:rPr lang="en-GB" dirty="0"/>
              <a:t> video clips may be used or alternatives presented (copyright permitting).</a:t>
            </a:r>
          </a:p>
          <a:p>
            <a:r>
              <a:rPr lang="en-GB" dirty="0"/>
              <a:t>The full presentation should take approximately 4 hours to deliver, including a discussion on AAIB reports and Q&amp;A session.</a:t>
            </a:r>
          </a:p>
          <a:p>
            <a:r>
              <a:rPr lang="en-GB" dirty="0"/>
              <a:t>This may be delivered over a number of sessions, hence the modular structure.</a:t>
            </a:r>
          </a:p>
          <a:p>
            <a:endParaRPr lang="en-GB" dirty="0"/>
          </a:p>
        </p:txBody>
      </p:sp>
      <p:sp>
        <p:nvSpPr>
          <p:cNvPr id="4" name="Slide Number Placeholder 3"/>
          <p:cNvSpPr>
            <a:spLocks noGrp="1"/>
          </p:cNvSpPr>
          <p:nvPr>
            <p:ph type="sldNum" sz="quarter" idx="5"/>
          </p:nvPr>
        </p:nvSpPr>
        <p:spPr/>
        <p:txBody>
          <a:bodyPr/>
          <a:lstStyle/>
          <a:p>
            <a:fld id="{66789782-1270-4B9B-844C-D4D3A2B75839}" type="slidenum">
              <a:rPr lang="en-GB" smtClean="0"/>
              <a:t>16</a:t>
            </a:fld>
            <a:endParaRPr lang="en-GB"/>
          </a:p>
        </p:txBody>
      </p:sp>
    </p:spTree>
    <p:extLst>
      <p:ext uri="{BB962C8B-B14F-4D97-AF65-F5344CB8AC3E}">
        <p14:creationId xmlns:p14="http://schemas.microsoft.com/office/powerpoint/2010/main" val="3986414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pilot, regardless of experience, should find this course of interest and useful.</a:t>
            </a:r>
          </a:p>
          <a:p>
            <a:r>
              <a:rPr lang="en-GB" dirty="0"/>
              <a:t>As part of the Wings programme, it can be used as part of any of the award levels.</a:t>
            </a:r>
          </a:p>
          <a:p>
            <a:endParaRPr lang="en-GB" dirty="0"/>
          </a:p>
        </p:txBody>
      </p:sp>
      <p:sp>
        <p:nvSpPr>
          <p:cNvPr id="4" name="Slide Number Placeholder 3"/>
          <p:cNvSpPr>
            <a:spLocks noGrp="1"/>
          </p:cNvSpPr>
          <p:nvPr>
            <p:ph type="sldNum" sz="quarter" idx="5"/>
          </p:nvPr>
        </p:nvSpPr>
        <p:spPr/>
        <p:txBody>
          <a:bodyPr/>
          <a:lstStyle/>
          <a:p>
            <a:fld id="{66789782-1270-4B9B-844C-D4D3A2B75839}" type="slidenum">
              <a:rPr lang="en-GB" smtClean="0"/>
              <a:t>17</a:t>
            </a:fld>
            <a:endParaRPr lang="en-GB"/>
          </a:p>
        </p:txBody>
      </p:sp>
    </p:spTree>
    <p:extLst>
      <p:ext uri="{BB962C8B-B14F-4D97-AF65-F5344CB8AC3E}">
        <p14:creationId xmlns:p14="http://schemas.microsoft.com/office/powerpoint/2010/main" val="4280582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pilot, regardless of experience, should find this course of interest and useful.</a:t>
            </a:r>
          </a:p>
          <a:p>
            <a:r>
              <a:rPr lang="en-GB" dirty="0"/>
              <a:t>As part of the Wings programme, it can be used as part of any of the award levels.</a:t>
            </a:r>
          </a:p>
          <a:p>
            <a:endParaRPr lang="en-GB" dirty="0"/>
          </a:p>
        </p:txBody>
      </p:sp>
      <p:sp>
        <p:nvSpPr>
          <p:cNvPr id="4" name="Slide Number Placeholder 3"/>
          <p:cNvSpPr>
            <a:spLocks noGrp="1"/>
          </p:cNvSpPr>
          <p:nvPr>
            <p:ph type="sldNum" sz="quarter" idx="5"/>
          </p:nvPr>
        </p:nvSpPr>
        <p:spPr/>
        <p:txBody>
          <a:bodyPr/>
          <a:lstStyle/>
          <a:p>
            <a:fld id="{66789782-1270-4B9B-844C-D4D3A2B75839}" type="slidenum">
              <a:rPr lang="en-GB" smtClean="0"/>
              <a:t>18</a:t>
            </a:fld>
            <a:endParaRPr lang="en-GB"/>
          </a:p>
        </p:txBody>
      </p:sp>
    </p:spTree>
    <p:extLst>
      <p:ext uri="{BB962C8B-B14F-4D97-AF65-F5344CB8AC3E}">
        <p14:creationId xmlns:p14="http://schemas.microsoft.com/office/powerpoint/2010/main" val="590956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Zona Pro" panose="02010A03040002020004" pitchFamily="50"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Montserrat" panose="00000500000000000000"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r>
              <a:rPr lang="en-US"/>
              <a:t>22-Apr-22 v1.0  © BMAA</a:t>
            </a:r>
            <a:endParaRPr lang="en-GB"/>
          </a:p>
        </p:txBody>
      </p:sp>
    </p:spTree>
    <p:extLst>
      <p:ext uri="{BB962C8B-B14F-4D97-AF65-F5344CB8AC3E}">
        <p14:creationId xmlns:p14="http://schemas.microsoft.com/office/powerpoint/2010/main" val="111511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22-Apr-22 v1.0  © BMAA</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EA5958-C725-4DD3-ADB7-BBFB95ABAD2F}" type="slidenum">
              <a:rPr lang="en-GB" smtClean="0"/>
              <a:t>‹#›</a:t>
            </a:fld>
            <a:endParaRPr lang="en-GB"/>
          </a:p>
        </p:txBody>
      </p:sp>
    </p:spTree>
    <p:extLst>
      <p:ext uri="{BB962C8B-B14F-4D97-AF65-F5344CB8AC3E}">
        <p14:creationId xmlns:p14="http://schemas.microsoft.com/office/powerpoint/2010/main" val="1299491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22-Apr-22 v1.0  © BMAA</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EA5958-C725-4DD3-ADB7-BBFB95ABAD2F}" type="slidenum">
              <a:rPr lang="en-GB" smtClean="0"/>
              <a:t>‹#›</a:t>
            </a:fld>
            <a:endParaRPr lang="en-GB"/>
          </a:p>
        </p:txBody>
      </p:sp>
    </p:spTree>
    <p:extLst>
      <p:ext uri="{BB962C8B-B14F-4D97-AF65-F5344CB8AC3E}">
        <p14:creationId xmlns:p14="http://schemas.microsoft.com/office/powerpoint/2010/main" val="3723791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US"/>
              <a:t>22-Apr-22 v1.0  © BMAA</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A5958-C725-4DD3-ADB7-BBFB95ABAD2F}" type="slidenum">
              <a:rPr lang="en-GB" smtClean="0"/>
              <a:t>‹#›</a:t>
            </a:fld>
            <a:endParaRPr lang="en-GB"/>
          </a:p>
        </p:txBody>
      </p:sp>
    </p:spTree>
    <p:extLst>
      <p:ext uri="{BB962C8B-B14F-4D97-AF65-F5344CB8AC3E}">
        <p14:creationId xmlns:p14="http://schemas.microsoft.com/office/powerpoint/2010/main" val="4015106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US"/>
              <a:t>22-Apr-22 v1.0  © BMAA</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A5958-C725-4DD3-ADB7-BBFB95ABAD2F}" type="slidenum">
              <a:rPr lang="en-GB" smtClean="0"/>
              <a:t>‹#›</a:t>
            </a:fld>
            <a:endParaRPr lang="en-GB"/>
          </a:p>
        </p:txBody>
      </p:sp>
    </p:spTree>
    <p:extLst>
      <p:ext uri="{BB962C8B-B14F-4D97-AF65-F5344CB8AC3E}">
        <p14:creationId xmlns:p14="http://schemas.microsoft.com/office/powerpoint/2010/main" val="4121981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27168" cy="1143000"/>
          </a:xfr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13500000" scaled="1"/>
            <a:tileRect/>
          </a:gradFill>
          <a:ln w="38100">
            <a:solidFill>
              <a:srgbClr val="7030A0"/>
            </a:solidFill>
          </a:ln>
        </p:spPr>
        <p:txBody>
          <a:bodyPr/>
          <a:lstStyle>
            <a:lvl1pPr>
              <a:defRPr>
                <a:latin typeface="Zona Pro" panose="02010A03040002020004" pitchFamily="50" charset="0"/>
              </a:defRPr>
            </a:lvl1pPr>
          </a:lstStyle>
          <a:p>
            <a:r>
              <a:rPr lang="en-US" dirty="0"/>
              <a:t>Click to edit Master title style</a:t>
            </a:r>
            <a:endParaRPr lang="en-GB" dirty="0"/>
          </a:p>
        </p:txBody>
      </p:sp>
      <p:sp>
        <p:nvSpPr>
          <p:cNvPr id="9" name="Date Placeholder 2">
            <a:extLst>
              <a:ext uri="{FF2B5EF4-FFF2-40B4-BE49-F238E27FC236}">
                <a16:creationId xmlns:a16="http://schemas.microsoft.com/office/drawing/2014/main" id="{85098B61-F172-4BB1-B223-A72FBE41F3AE}"/>
              </a:ext>
            </a:extLst>
          </p:cNvPr>
          <p:cNvSpPr txBox="1">
            <a:spLocks/>
          </p:cNvSpPr>
          <p:nvPr userDrawn="1"/>
        </p:nvSpPr>
        <p:spPr>
          <a:xfrm>
            <a:off x="3995936" y="6356349"/>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Page </a:t>
            </a:r>
            <a:fld id="{4302939E-F2B3-4B6A-A975-0D3230852D1D}" type="slidenum">
              <a:rPr lang="en-GB" smtClean="0"/>
              <a:t>‹#›</a:t>
            </a:fld>
            <a:endParaRPr lang="en-GB" dirty="0"/>
          </a:p>
        </p:txBody>
      </p:sp>
      <p:sp>
        <p:nvSpPr>
          <p:cNvPr id="10" name="Subtitle 2">
            <a:extLst>
              <a:ext uri="{FF2B5EF4-FFF2-40B4-BE49-F238E27FC236}">
                <a16:creationId xmlns:a16="http://schemas.microsoft.com/office/drawing/2014/main" id="{ED6ECBF0-26EA-46D1-8B09-F5FCBDB96A5F}"/>
              </a:ext>
            </a:extLst>
          </p:cNvPr>
          <p:cNvSpPr>
            <a:spLocks noGrp="1"/>
          </p:cNvSpPr>
          <p:nvPr>
            <p:ph type="subTitle" idx="1"/>
          </p:nvPr>
        </p:nvSpPr>
        <p:spPr>
          <a:xfrm>
            <a:off x="457200" y="1528719"/>
            <a:ext cx="8291264" cy="4599145"/>
          </a:xfrm>
        </p:spPr>
        <p:txBody>
          <a:bodyPr>
            <a:normAutofit/>
          </a:bodyPr>
          <a:lstStyle>
            <a:lvl1pPr marL="0" marR="0" indent="0" algn="l" defTabSz="914400" rtl="0" eaLnBrk="1" fontAlgn="auto" latinLnBrk="0" hangingPunct="1">
              <a:lnSpc>
                <a:spcPct val="100000"/>
              </a:lnSpc>
              <a:spcBef>
                <a:spcPct val="20000"/>
              </a:spcBef>
              <a:spcAft>
                <a:spcPts val="0"/>
              </a:spcAft>
              <a:buClrTx/>
              <a:buSzTx/>
              <a:buFontTx/>
              <a:buNone/>
              <a:tabLst/>
              <a:defRPr sz="1800">
                <a:solidFill>
                  <a:schemeClr val="tx1">
                    <a:tint val="75000"/>
                  </a:schemeClr>
                </a:solidFill>
                <a:latin typeface="Montserrat" panose="00000500000000000000" pitchFamily="2" charset="0"/>
              </a:defRPr>
            </a:lvl1pPr>
            <a:lvl2pPr marL="628650" indent="-457200" algn="ctr">
              <a:buFont typeface="Arial" panose="020B0604020202020204" pitchFamily="34" charset="0"/>
              <a:buChar char="•"/>
              <a:defRPr sz="18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Click to edit Master subtitle style</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en-US" dirty="0"/>
          </a:p>
          <a:p>
            <a:pPr marL="285750" marR="0" lvl="0" indent="-285750" algn="l" defTabSz="914400" rtl="0" eaLnBrk="1" fontAlgn="auto" latinLnBrk="0" hangingPunct="1">
              <a:lnSpc>
                <a:spcPct val="100000"/>
              </a:lnSpc>
              <a:spcBef>
                <a:spcPct val="20000"/>
              </a:spcBef>
              <a:spcAft>
                <a:spcPts val="0"/>
              </a:spcAft>
              <a:buClrTx/>
              <a:buSzTx/>
              <a:buFontTx/>
              <a:buBlip>
                <a:blip r:embed="rId2"/>
              </a:buBlip>
              <a:tabLst/>
              <a:defRPr/>
            </a:pPr>
            <a:r>
              <a:rPr lang="en-US" dirty="0"/>
              <a:t>Click to edit Master subtitle style</a:t>
            </a:r>
          </a:p>
          <a:p>
            <a:endParaRPr lang="en-GB" dirty="0"/>
          </a:p>
          <a:p>
            <a:endParaRPr lang="en-GB" dirty="0"/>
          </a:p>
        </p:txBody>
      </p:sp>
    </p:spTree>
    <p:extLst>
      <p:ext uri="{BB962C8B-B14F-4D97-AF65-F5344CB8AC3E}">
        <p14:creationId xmlns:p14="http://schemas.microsoft.com/office/powerpoint/2010/main" val="845227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r>
              <a:rPr lang="en-US"/>
              <a:t>22-Apr-22 v1.0  © BMAA</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A5958-C725-4DD3-ADB7-BBFB95ABAD2F}" type="slidenum">
              <a:rPr lang="en-GB" smtClean="0"/>
              <a:t>‹#›</a:t>
            </a:fld>
            <a:endParaRPr lang="en-GB"/>
          </a:p>
        </p:txBody>
      </p:sp>
    </p:spTree>
    <p:extLst>
      <p:ext uri="{BB962C8B-B14F-4D97-AF65-F5344CB8AC3E}">
        <p14:creationId xmlns:p14="http://schemas.microsoft.com/office/powerpoint/2010/main" val="8379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US"/>
              <a:t>22-Apr-22 v1.0  © BMAA</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A5958-C725-4DD3-ADB7-BBFB95ABAD2F}" type="slidenum">
              <a:rPr lang="en-GB" smtClean="0"/>
              <a:t>‹#›</a:t>
            </a:fld>
            <a:endParaRPr lang="en-GB"/>
          </a:p>
        </p:txBody>
      </p:sp>
    </p:spTree>
    <p:extLst>
      <p:ext uri="{BB962C8B-B14F-4D97-AF65-F5344CB8AC3E}">
        <p14:creationId xmlns:p14="http://schemas.microsoft.com/office/powerpoint/2010/main" val="2272021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22-Apr-22 v1.0  © BMAA</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A5958-C725-4DD3-ADB7-BBFB95ABAD2F}" type="slidenum">
              <a:rPr lang="en-GB" smtClean="0"/>
              <a:t>‹#›</a:t>
            </a:fld>
            <a:endParaRPr lang="en-GB"/>
          </a:p>
        </p:txBody>
      </p:sp>
    </p:spTree>
    <p:extLst>
      <p:ext uri="{BB962C8B-B14F-4D97-AF65-F5344CB8AC3E}">
        <p14:creationId xmlns:p14="http://schemas.microsoft.com/office/powerpoint/2010/main" val="1320555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t>22-Apr-22 v1.0  © BMAA</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EA5958-C725-4DD3-ADB7-BBFB95ABAD2F}" type="slidenum">
              <a:rPr lang="en-GB" smtClean="0"/>
              <a:t>‹#›</a:t>
            </a:fld>
            <a:endParaRPr lang="en-GB"/>
          </a:p>
        </p:txBody>
      </p:sp>
    </p:spTree>
    <p:extLst>
      <p:ext uri="{BB962C8B-B14F-4D97-AF65-F5344CB8AC3E}">
        <p14:creationId xmlns:p14="http://schemas.microsoft.com/office/powerpoint/2010/main" val="260310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r>
              <a:rPr lang="en-US"/>
              <a:t>22-Apr-22 v1.0  © BMAA</a:t>
            </a:r>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2EA5958-C725-4DD3-ADB7-BBFB95ABAD2F}" type="slidenum">
              <a:rPr lang="en-GB" smtClean="0"/>
              <a:t>‹#›</a:t>
            </a:fld>
            <a:endParaRPr lang="en-GB"/>
          </a:p>
        </p:txBody>
      </p:sp>
    </p:spTree>
    <p:extLst>
      <p:ext uri="{BB962C8B-B14F-4D97-AF65-F5344CB8AC3E}">
        <p14:creationId xmlns:p14="http://schemas.microsoft.com/office/powerpoint/2010/main" val="3208517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US"/>
              <a:t>22-Apr-22 v1.0  © BMAA</a:t>
            </a:r>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2EA5958-C725-4DD3-ADB7-BBFB95ABAD2F}" type="slidenum">
              <a:rPr lang="en-GB" smtClean="0"/>
              <a:t>‹#›</a:t>
            </a:fld>
            <a:endParaRPr lang="en-GB"/>
          </a:p>
        </p:txBody>
      </p:sp>
    </p:spTree>
    <p:extLst>
      <p:ext uri="{BB962C8B-B14F-4D97-AF65-F5344CB8AC3E}">
        <p14:creationId xmlns:p14="http://schemas.microsoft.com/office/powerpoint/2010/main" val="580545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22-Apr-22 v1.0  © BMAA</a:t>
            </a:r>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2EA5958-C725-4DD3-ADB7-BBFB95ABAD2F}" type="slidenum">
              <a:rPr lang="en-GB" smtClean="0"/>
              <a:t>‹#›</a:t>
            </a:fld>
            <a:endParaRPr lang="en-GB"/>
          </a:p>
        </p:txBody>
      </p:sp>
    </p:spTree>
    <p:extLst>
      <p:ext uri="{BB962C8B-B14F-4D97-AF65-F5344CB8AC3E}">
        <p14:creationId xmlns:p14="http://schemas.microsoft.com/office/powerpoint/2010/main" val="29961600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22-Apr-22 v1.0  © BMAA</a:t>
            </a:r>
            <a:endParaRPr lang="en-GB" dirty="0"/>
          </a:p>
        </p:txBody>
      </p:sp>
    </p:spTree>
    <p:extLst>
      <p:ext uri="{BB962C8B-B14F-4D97-AF65-F5344CB8AC3E}">
        <p14:creationId xmlns:p14="http://schemas.microsoft.com/office/powerpoint/2010/main" val="4098847517"/>
      </p:ext>
    </p:extLst>
  </p:cSld>
  <p:clrMap bg1="lt1" tx1="dk1" bg2="lt2" tx2="dk2" accent1="accent1" accent2="accent2" accent3="accent3" accent4="accent4" accent5="accent5" accent6="accent6" hlink="hlink" folHlink="folHlink"/>
  <p:sldLayoutIdLst>
    <p:sldLayoutId id="2147483649" r:id="rId1"/>
    <p:sldLayoutId id="2147483654" r:id="rId2"/>
  </p:sldLayoutIdLst>
  <p:hf hdr="0"/>
  <p:txStyles>
    <p:titleStyle>
      <a:lvl1pPr algn="ctr" defTabSz="914400" rtl="0" eaLnBrk="1" latinLnBrk="0" hangingPunct="1">
        <a:spcBef>
          <a:spcPct val="0"/>
        </a:spcBef>
        <a:buNone/>
        <a:defRPr sz="4400" kern="1200">
          <a:solidFill>
            <a:schemeClr val="tx1"/>
          </a:solidFill>
          <a:latin typeface="Zona Pro" panose="02010A03040002020004" pitchFamily="50"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ontserrat" panose="00000500000000000000" pitchFamily="2"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ontserrat" panose="00000500000000000000" pitchFamily="2"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ontserrat" panose="00000500000000000000"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ontserrat" panose="00000500000000000000"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ontserrat" panose="00000500000000000000"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22-Apr-22 v1.0  © BMAA</a:t>
            </a:r>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EA5958-C725-4DD3-ADB7-BBFB95ABAD2F}" type="slidenum">
              <a:rPr lang="en-GB" smtClean="0"/>
              <a:t>‹#›</a:t>
            </a:fld>
            <a:endParaRPr lang="en-GB"/>
          </a:p>
        </p:txBody>
      </p:sp>
    </p:spTree>
    <p:extLst>
      <p:ext uri="{BB962C8B-B14F-4D97-AF65-F5344CB8AC3E}">
        <p14:creationId xmlns:p14="http://schemas.microsoft.com/office/powerpoint/2010/main" val="360711822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airsiderobotics.co.uk/" TargetMode="External"/><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hyperlink" Target="https://youtu.be/Sk59Uq130Pc?si=Qj8rVP7X6juerlRw"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pxhere.com/en/photo/1599428" TargetMode="External"/><Relationship Id="rId3" Type="http://schemas.openxmlformats.org/officeDocument/2006/relationships/image" Target="../media/image2.png"/><Relationship Id="rId7"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caa.co.uk/newsroom/news/uk-civil-aviation-authority-approves-manchester-low-level-route-airspace-chang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letsflymicrolights.com/"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98B6B8E1-0BF6-4CBD-9493-6990EEA72F57}"/>
              </a:ext>
            </a:extLst>
          </p:cNvPr>
          <p:cNvGrpSpPr/>
          <p:nvPr/>
        </p:nvGrpSpPr>
        <p:grpSpPr>
          <a:xfrm>
            <a:off x="611560" y="2251328"/>
            <a:ext cx="7772401" cy="770620"/>
            <a:chOff x="539552" y="2260600"/>
            <a:chExt cx="8611055" cy="1210733"/>
          </a:xfr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13500000" scaled="1"/>
            <a:tileRect/>
          </a:gradFill>
        </p:grpSpPr>
        <p:sp>
          <p:nvSpPr>
            <p:cNvPr id="13" name="Rectangle: Rounded Corners 12">
              <a:extLst>
                <a:ext uri="{FF2B5EF4-FFF2-40B4-BE49-F238E27FC236}">
                  <a16:creationId xmlns:a16="http://schemas.microsoft.com/office/drawing/2014/main" id="{AFEDBD98-E740-4239-BCCA-FA5842F17CC2}"/>
                </a:ext>
              </a:extLst>
            </p:cNvPr>
            <p:cNvSpPr/>
            <p:nvPr/>
          </p:nvSpPr>
          <p:spPr>
            <a:xfrm>
              <a:off x="539552" y="2275203"/>
              <a:ext cx="8535855" cy="1180465"/>
            </a:xfrm>
            <a:prstGeom prst="roundRect">
              <a:avLst/>
            </a:prstGeom>
            <a:grp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Rectangle 11">
              <a:extLst>
                <a:ext uri="{FF2B5EF4-FFF2-40B4-BE49-F238E27FC236}">
                  <a16:creationId xmlns:a16="http://schemas.microsoft.com/office/drawing/2014/main" id="{81A5CD34-0E82-4E2F-8DCD-517C1E9495F9}"/>
                </a:ext>
              </a:extLst>
            </p:cNvPr>
            <p:cNvSpPr/>
            <p:nvPr/>
          </p:nvSpPr>
          <p:spPr>
            <a:xfrm>
              <a:off x="8634352" y="2260600"/>
              <a:ext cx="516255" cy="1210733"/>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grpSp>
      <p:sp>
        <p:nvSpPr>
          <p:cNvPr id="2" name="Title 1"/>
          <p:cNvSpPr>
            <a:spLocks noGrp="1"/>
          </p:cNvSpPr>
          <p:nvPr>
            <p:ph type="ctrTitle"/>
          </p:nvPr>
        </p:nvSpPr>
        <p:spPr>
          <a:xfrm>
            <a:off x="2007474" y="2401835"/>
            <a:ext cx="4464496" cy="424648"/>
          </a:xfrm>
        </p:spPr>
        <p:txBody>
          <a:bodyPr>
            <a:normAutofit fontScale="90000"/>
          </a:bodyPr>
          <a:lstStyle/>
          <a:p>
            <a:r>
              <a:rPr lang="en-GB" sz="3200" dirty="0">
                <a:latin typeface="Zona Pro" panose="02010A03040002020004" pitchFamily="50" charset="0"/>
              </a:rPr>
              <a:t>BMAA Club Nights</a:t>
            </a:r>
            <a:endParaRPr lang="en-GB" sz="3200" dirty="0">
              <a:latin typeface="Zona Pro ExtraLight" panose="02010A03040002020004" pitchFamily="50" charset="0"/>
            </a:endParaRPr>
          </a:p>
        </p:txBody>
      </p:sp>
      <p:sp>
        <p:nvSpPr>
          <p:cNvPr id="3" name="Subtitle 2"/>
          <p:cNvSpPr>
            <a:spLocks noGrp="1"/>
          </p:cNvSpPr>
          <p:nvPr>
            <p:ph type="subTitle" idx="4294967295"/>
          </p:nvPr>
        </p:nvSpPr>
        <p:spPr>
          <a:xfrm>
            <a:off x="569050" y="685224"/>
            <a:ext cx="5701644" cy="1164626"/>
          </a:xfrm>
        </p:spPr>
        <p:txBody>
          <a:bodyPr>
            <a:normAutofit fontScale="77500" lnSpcReduction="20000"/>
          </a:bodyPr>
          <a:lstStyle/>
          <a:p>
            <a:pPr marL="0" indent="0">
              <a:buNone/>
            </a:pPr>
            <a:r>
              <a:rPr lang="en-GB" b="0" i="0" dirty="0">
                <a:solidFill>
                  <a:srgbClr val="080809"/>
                </a:solidFill>
                <a:effectLst/>
                <a:latin typeface="Segoe UI Historic" panose="020B0502040204020203" pitchFamily="34" charset="0"/>
              </a:rPr>
              <a:t>Featured airfield: </a:t>
            </a:r>
            <a:r>
              <a:rPr lang="en-GB" b="1" dirty="0">
                <a:solidFill>
                  <a:srgbClr val="080809"/>
                </a:solidFill>
                <a:latin typeface="Segoe UI Historic" panose="020B0502040204020203" pitchFamily="34" charset="0"/>
              </a:rPr>
              <a:t>St Michaels</a:t>
            </a:r>
          </a:p>
          <a:p>
            <a:pPr marL="0" indent="0">
              <a:buNone/>
            </a:pPr>
            <a:endParaRPr lang="en-GB" b="1" dirty="0">
              <a:solidFill>
                <a:srgbClr val="080809"/>
              </a:solidFill>
              <a:latin typeface="Segoe UI Historic" panose="020B0502040204020203" pitchFamily="34" charset="0"/>
            </a:endParaRPr>
          </a:p>
          <a:p>
            <a:pPr marL="0" indent="0">
              <a:buNone/>
            </a:pPr>
            <a:r>
              <a:rPr lang="en-GB" dirty="0">
                <a:solidFill>
                  <a:srgbClr val="080809"/>
                </a:solidFill>
                <a:latin typeface="Segoe UI Historic" panose="020B0502040204020203" pitchFamily="34" charset="0"/>
              </a:rPr>
              <a:t>Let’s talk about: </a:t>
            </a:r>
            <a:r>
              <a:rPr lang="en-GB" b="1" dirty="0">
                <a:solidFill>
                  <a:srgbClr val="080809"/>
                </a:solidFill>
                <a:latin typeface="Segoe UI Historic" panose="020B0502040204020203" pitchFamily="34" charset="0"/>
              </a:rPr>
              <a:t>Distress &amp; Diversion</a:t>
            </a:r>
          </a:p>
          <a:p>
            <a:pPr marL="0" indent="0">
              <a:buNone/>
            </a:pPr>
            <a:endParaRPr lang="en-GB" dirty="0">
              <a:latin typeface="Montserrat" panose="00000500000000000000" pitchFamily="2"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188640"/>
            <a:ext cx="1460667" cy="134915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0135" y="826894"/>
            <a:ext cx="1080120" cy="579338"/>
          </a:xfrm>
          <a:prstGeom prst="rect">
            <a:avLst/>
          </a:prstGeom>
        </p:spPr>
      </p:pic>
      <p:cxnSp>
        <p:nvCxnSpPr>
          <p:cNvPr id="9" name="Straight Connector 8">
            <a:extLst>
              <a:ext uri="{FF2B5EF4-FFF2-40B4-BE49-F238E27FC236}">
                <a16:creationId xmlns:a16="http://schemas.microsoft.com/office/drawing/2014/main" id="{166A0AD4-5395-4B3E-9296-017AF7DEEE96}"/>
              </a:ext>
            </a:extLst>
          </p:cNvPr>
          <p:cNvCxnSpPr>
            <a:cxnSpLocks/>
          </p:cNvCxnSpPr>
          <p:nvPr/>
        </p:nvCxnSpPr>
        <p:spPr>
          <a:xfrm>
            <a:off x="467544" y="6597352"/>
            <a:ext cx="8424936"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Subtitle 2">
            <a:extLst>
              <a:ext uri="{FF2B5EF4-FFF2-40B4-BE49-F238E27FC236}">
                <a16:creationId xmlns:a16="http://schemas.microsoft.com/office/drawing/2014/main" id="{6E5169E8-C48A-8AD0-2537-85A398A12E48}"/>
              </a:ext>
            </a:extLst>
          </p:cNvPr>
          <p:cNvSpPr txBox="1">
            <a:spLocks/>
          </p:cNvSpPr>
          <p:nvPr/>
        </p:nvSpPr>
        <p:spPr>
          <a:xfrm>
            <a:off x="3582082" y="4005064"/>
            <a:ext cx="5292080" cy="1512161"/>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ontserrat" panose="00000500000000000000" pitchFamily="2"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ontserrat" panose="00000500000000000000" pitchFamily="2"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ontserrat" panose="00000500000000000000"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ontserrat" panose="00000500000000000000"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ontserrat" panose="00000500000000000000"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800" dirty="0">
                <a:solidFill>
                  <a:srgbClr val="080809"/>
                </a:solidFill>
                <a:latin typeface="Segoe UI Historic" panose="020B0502040204020203" pitchFamily="34" charset="0"/>
              </a:rPr>
              <a:t>Special Guests</a:t>
            </a:r>
          </a:p>
          <a:p>
            <a:pPr marL="0" indent="0" algn="ctr">
              <a:buFont typeface="Arial" panose="020B0604020202020204" pitchFamily="34" charset="0"/>
              <a:buNone/>
            </a:pPr>
            <a:endParaRPr lang="en-GB" sz="1800" dirty="0">
              <a:solidFill>
                <a:srgbClr val="080809"/>
              </a:solidFill>
              <a:latin typeface="Segoe UI Historic" panose="020B0502040204020203" pitchFamily="34" charset="0"/>
            </a:endParaRPr>
          </a:p>
          <a:p>
            <a:pPr marL="0" indent="0" algn="ctr">
              <a:buFont typeface="Arial" panose="020B0604020202020204" pitchFamily="34" charset="0"/>
              <a:buNone/>
            </a:pPr>
            <a:r>
              <a:rPr lang="en-GB" sz="1800" dirty="0">
                <a:solidFill>
                  <a:srgbClr val="080809"/>
                </a:solidFill>
                <a:latin typeface="Segoe UI Historic" panose="020B0502040204020203" pitchFamily="34" charset="0"/>
              </a:rPr>
              <a:t>Paul Turner, St. Michaels Airfield</a:t>
            </a:r>
          </a:p>
          <a:p>
            <a:pPr marL="0" indent="0" algn="ctr">
              <a:buFont typeface="Arial" panose="020B0604020202020204" pitchFamily="34" charset="0"/>
              <a:buNone/>
            </a:pPr>
            <a:endParaRPr lang="en-GB" sz="1800" dirty="0">
              <a:solidFill>
                <a:srgbClr val="080809"/>
              </a:solidFill>
              <a:latin typeface="Segoe UI Historic" panose="020B0502040204020203" pitchFamily="34" charset="0"/>
            </a:endParaRPr>
          </a:p>
          <a:p>
            <a:pPr marL="0" indent="0" algn="ctr">
              <a:buFont typeface="Arial" panose="020B0604020202020204" pitchFamily="34" charset="0"/>
              <a:buNone/>
            </a:pPr>
            <a:r>
              <a:rPr lang="en-GB" sz="1100" b="0" i="0" dirty="0">
                <a:solidFill>
                  <a:srgbClr val="0070C0"/>
                </a:solidFill>
                <a:effectLst/>
                <a:latin typeface="Arial" panose="020B0604020202020204" pitchFamily="34" charset="0"/>
              </a:rPr>
              <a:t> </a:t>
            </a:r>
            <a:r>
              <a:rPr lang="en-GB" sz="1800" dirty="0">
                <a:solidFill>
                  <a:srgbClr val="080809"/>
                </a:solidFill>
                <a:latin typeface="Segoe UI Historic" panose="020B0502040204020203" pitchFamily="34" charset="0"/>
              </a:rPr>
              <a:t>Flt Lt </a:t>
            </a:r>
            <a:r>
              <a:rPr lang="en-GB" sz="1800" dirty="0" err="1">
                <a:solidFill>
                  <a:srgbClr val="080809"/>
                </a:solidFill>
                <a:latin typeface="Segoe UI Historic" panose="020B0502040204020203" pitchFamily="34" charset="0"/>
              </a:rPr>
              <a:t>Blazej</a:t>
            </a:r>
            <a:r>
              <a:rPr lang="en-GB" sz="1800" dirty="0">
                <a:solidFill>
                  <a:srgbClr val="080809"/>
                </a:solidFill>
                <a:latin typeface="Segoe UI Historic" panose="020B0502040204020203" pitchFamily="34" charset="0"/>
              </a:rPr>
              <a:t> </a:t>
            </a:r>
            <a:r>
              <a:rPr lang="en-GB" sz="1800" dirty="0" err="1">
                <a:solidFill>
                  <a:srgbClr val="080809"/>
                </a:solidFill>
                <a:latin typeface="Segoe UI Historic" panose="020B0502040204020203" pitchFamily="34" charset="0"/>
              </a:rPr>
              <a:t>Chomik</a:t>
            </a:r>
            <a:r>
              <a:rPr lang="en-GB" sz="1800" dirty="0">
                <a:solidFill>
                  <a:srgbClr val="080809"/>
                </a:solidFill>
                <a:latin typeface="Segoe UI Historic" panose="020B0502040204020203" pitchFamily="34" charset="0"/>
              </a:rPr>
              <a:t> | 78 Sqn | RAF(U) Swanwick</a:t>
            </a:r>
          </a:p>
        </p:txBody>
      </p:sp>
      <p:sp>
        <p:nvSpPr>
          <p:cNvPr id="7" name="Subtitle 2">
            <a:extLst>
              <a:ext uri="{FF2B5EF4-FFF2-40B4-BE49-F238E27FC236}">
                <a16:creationId xmlns:a16="http://schemas.microsoft.com/office/drawing/2014/main" id="{0BF16EF3-CA87-D0FB-9CCB-E5C5CF6AAFD8}"/>
              </a:ext>
            </a:extLst>
          </p:cNvPr>
          <p:cNvSpPr txBox="1">
            <a:spLocks/>
          </p:cNvSpPr>
          <p:nvPr/>
        </p:nvSpPr>
        <p:spPr>
          <a:xfrm>
            <a:off x="5443361" y="6156116"/>
            <a:ext cx="3449118" cy="31488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ontserrat" panose="00000500000000000000" pitchFamily="2"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ontserrat" panose="00000500000000000000" pitchFamily="2"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ontserrat" panose="00000500000000000000"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ontserrat" panose="00000500000000000000"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ontserrat" panose="00000500000000000000"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600" dirty="0">
                <a:solidFill>
                  <a:srgbClr val="080809"/>
                </a:solidFill>
                <a:latin typeface="Segoe UI Historic" panose="020B0502040204020203" pitchFamily="34" charset="0"/>
              </a:rPr>
              <a:t>Your hosts: Cameron &amp; Cath Spence</a:t>
            </a:r>
            <a:endParaRPr lang="en-GB" sz="1600" dirty="0"/>
          </a:p>
        </p:txBody>
      </p:sp>
      <p:pic>
        <p:nvPicPr>
          <p:cNvPr id="8" name="Picture 2" descr="Distress &amp; Diversion: Who you gonna call? : : FLYER">
            <a:extLst>
              <a:ext uri="{FF2B5EF4-FFF2-40B4-BE49-F238E27FC236}">
                <a16:creationId xmlns:a16="http://schemas.microsoft.com/office/drawing/2014/main" id="{50626B5F-D131-D564-466D-7481FB08F4C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3670" y="5030842"/>
            <a:ext cx="2376202" cy="14401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60F236B-A79A-6BE5-F2DF-39502029026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5902" y="3153190"/>
            <a:ext cx="2383970" cy="1787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76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0E7B7-C3A1-8319-2F74-18290A44C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B90BDE-5B5D-E591-6260-DF2D4040862D}"/>
              </a:ext>
            </a:extLst>
          </p:cNvPr>
          <p:cNvSpPr>
            <a:spLocks noGrp="1"/>
          </p:cNvSpPr>
          <p:nvPr>
            <p:ph type="title"/>
          </p:nvPr>
        </p:nvSpPr>
        <p:spPr>
          <a:xfrm>
            <a:off x="745928" y="260648"/>
            <a:ext cx="7427168" cy="706090"/>
          </a:xfrm>
        </p:spPr>
        <p:txBody>
          <a:bodyPr>
            <a:normAutofit fontScale="90000"/>
          </a:bodyPr>
          <a:lstStyle/>
          <a:p>
            <a:r>
              <a:rPr lang="en-GB" dirty="0"/>
              <a:t>Circuits</a:t>
            </a:r>
          </a:p>
        </p:txBody>
      </p:sp>
      <p:sp>
        <p:nvSpPr>
          <p:cNvPr id="6" name="TextBox 5">
            <a:extLst>
              <a:ext uri="{FF2B5EF4-FFF2-40B4-BE49-F238E27FC236}">
                <a16:creationId xmlns:a16="http://schemas.microsoft.com/office/drawing/2014/main" id="{FCBB63CD-8C3B-E8DF-C4D5-72FD1D7C57C5}"/>
              </a:ext>
            </a:extLst>
          </p:cNvPr>
          <p:cNvSpPr txBox="1"/>
          <p:nvPr/>
        </p:nvSpPr>
        <p:spPr>
          <a:xfrm>
            <a:off x="539552" y="1196752"/>
            <a:ext cx="3822198" cy="5262979"/>
          </a:xfrm>
          <a:prstGeom prst="rect">
            <a:avLst/>
          </a:prstGeom>
          <a:noFill/>
        </p:spPr>
        <p:txBody>
          <a:bodyPr wrap="square" rtlCol="0">
            <a:spAutoFit/>
          </a:bodyPr>
          <a:lstStyle/>
          <a:p>
            <a:r>
              <a:rPr lang="en-GB" sz="1400" dirty="0"/>
              <a:t>Position – 6.5nm NW Preston</a:t>
            </a:r>
          </a:p>
          <a:p>
            <a:r>
              <a:rPr lang="en-GB" sz="1400" dirty="0"/>
              <a:t>Lat/Long N53:51.08   W002:47.38</a:t>
            </a:r>
          </a:p>
          <a:p>
            <a:r>
              <a:rPr lang="en-GB" sz="1400" dirty="0"/>
              <a:t>Elevation: 16ft </a:t>
            </a:r>
            <a:r>
              <a:rPr lang="en-GB" sz="1400" dirty="0" err="1"/>
              <a:t>amsl</a:t>
            </a:r>
            <a:r>
              <a:rPr lang="en-GB" sz="1400" dirty="0"/>
              <a:t>.</a:t>
            </a:r>
          </a:p>
          <a:p>
            <a:endParaRPr lang="en-GB" sz="1400" dirty="0"/>
          </a:p>
          <a:p>
            <a:r>
              <a:rPr lang="en-GB" sz="1400" dirty="0"/>
              <a:t>No Radio but feel free to make Blind Calls to </a:t>
            </a:r>
            <a:br>
              <a:rPr lang="en-GB" sz="1400" dirty="0"/>
            </a:br>
            <a:r>
              <a:rPr lang="en-GB" sz="1400" dirty="0"/>
              <a:t>'St Michaels Traffic' on </a:t>
            </a:r>
            <a:r>
              <a:rPr lang="en-GB" sz="1400" dirty="0" err="1"/>
              <a:t>Safetycom</a:t>
            </a:r>
            <a:r>
              <a:rPr lang="en-GB" sz="1400" dirty="0"/>
              <a:t> 135.480</a:t>
            </a:r>
          </a:p>
          <a:p>
            <a:endParaRPr lang="en-GB" sz="1400" dirty="0"/>
          </a:p>
          <a:p>
            <a:r>
              <a:rPr lang="en-GB" sz="1400" dirty="0"/>
              <a:t>Non-Radio Aircraft Welcome</a:t>
            </a:r>
          </a:p>
          <a:p>
            <a:endParaRPr lang="en-GB" sz="1400" dirty="0"/>
          </a:p>
          <a:p>
            <a:r>
              <a:rPr lang="en-GB" sz="1400" dirty="0"/>
              <a:t>Runways35RH/17LH Grass - LDA 450m x 12m</a:t>
            </a:r>
          </a:p>
          <a:p>
            <a:r>
              <a:rPr lang="en-GB" sz="1400" dirty="0"/>
              <a:t>31RH/13LH Grass - LDA 365m x 10m</a:t>
            </a:r>
          </a:p>
          <a:p>
            <a:r>
              <a:rPr lang="en-GB" sz="1400" dirty="0"/>
              <a:t>03RH/21LH Grass - LDA 411m x 10m</a:t>
            </a:r>
          </a:p>
          <a:p>
            <a:endParaRPr lang="en-GB" sz="1400" dirty="0"/>
          </a:p>
          <a:p>
            <a:r>
              <a:rPr lang="en-GB" sz="1400" b="1" dirty="0"/>
              <a:t>Arrival</a:t>
            </a:r>
          </a:p>
          <a:p>
            <a:r>
              <a:rPr lang="en-GB" sz="1400" dirty="0"/>
              <a:t>Join overhead 1500’ QFE descend </a:t>
            </a:r>
            <a:r>
              <a:rPr lang="en-GB" sz="1400" dirty="0" err="1"/>
              <a:t>deadside</a:t>
            </a:r>
            <a:r>
              <a:rPr lang="en-GB" sz="1400" dirty="0"/>
              <a:t> Circuits 500’ </a:t>
            </a:r>
          </a:p>
          <a:p>
            <a:r>
              <a:rPr lang="en-GB" sz="1400" dirty="0"/>
              <a:t>35RH/17LH - 31RH/13LH - 03RH/21LH</a:t>
            </a:r>
          </a:p>
          <a:p>
            <a:endParaRPr lang="en-GB" sz="1400" dirty="0"/>
          </a:p>
          <a:p>
            <a:r>
              <a:rPr lang="en-GB" sz="1400" b="1" dirty="0"/>
              <a:t>Notes</a:t>
            </a:r>
          </a:p>
          <a:p>
            <a:r>
              <a:rPr lang="en-GB" sz="1400" dirty="0"/>
              <a:t>Please avoid overflying Sensitive Sites as Marked</a:t>
            </a:r>
            <a:br>
              <a:rPr lang="en-GB" sz="1400" dirty="0"/>
            </a:br>
            <a:endParaRPr lang="en-GB" sz="1400" dirty="0"/>
          </a:p>
          <a:p>
            <a:r>
              <a:rPr lang="en-GB" sz="1400" dirty="0"/>
              <a:t>Warton Listening Squawk - 3660 - 129.530  - ATIS 121.730 </a:t>
            </a:r>
            <a:br>
              <a:rPr lang="en-GB" sz="1400" dirty="0"/>
            </a:br>
            <a:r>
              <a:rPr lang="en-GB" sz="1400" dirty="0"/>
              <a:t>Blackpool Approach - 119.955 - ATIS 127.205</a:t>
            </a:r>
          </a:p>
        </p:txBody>
      </p:sp>
      <p:pic>
        <p:nvPicPr>
          <p:cNvPr id="9" name="Picture 8">
            <a:extLst>
              <a:ext uri="{FF2B5EF4-FFF2-40B4-BE49-F238E27FC236}">
                <a16:creationId xmlns:a16="http://schemas.microsoft.com/office/drawing/2014/main" id="{734065D9-E25B-582A-2C0B-EEADF27C50B1}"/>
              </a:ext>
            </a:extLst>
          </p:cNvPr>
          <p:cNvPicPr>
            <a:picLocks noChangeAspect="1"/>
          </p:cNvPicPr>
          <p:nvPr/>
        </p:nvPicPr>
        <p:blipFill>
          <a:blip r:embed="rId2"/>
          <a:stretch>
            <a:fillRect/>
          </a:stretch>
        </p:blipFill>
        <p:spPr>
          <a:xfrm>
            <a:off x="4459512" y="1069916"/>
            <a:ext cx="3750190" cy="5301208"/>
          </a:xfrm>
          <a:prstGeom prst="rect">
            <a:avLst/>
          </a:prstGeom>
        </p:spPr>
      </p:pic>
    </p:spTree>
    <p:extLst>
      <p:ext uri="{BB962C8B-B14F-4D97-AF65-F5344CB8AC3E}">
        <p14:creationId xmlns:p14="http://schemas.microsoft.com/office/powerpoint/2010/main" val="2945137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9CE4499-CD10-078D-46D0-A8058C5F2F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3424285"/>
            <a:ext cx="3537627" cy="2653220"/>
          </a:xfrm>
          <a:prstGeom prst="rect">
            <a:avLst/>
          </a:prstGeom>
        </p:spPr>
      </p:pic>
      <p:sp>
        <p:nvSpPr>
          <p:cNvPr id="2" name="Title 1">
            <a:extLst>
              <a:ext uri="{FF2B5EF4-FFF2-40B4-BE49-F238E27FC236}">
                <a16:creationId xmlns:a16="http://schemas.microsoft.com/office/drawing/2014/main" id="{AA9EE71A-03B6-4891-860D-064231D49878}"/>
              </a:ext>
            </a:extLst>
          </p:cNvPr>
          <p:cNvSpPr>
            <a:spLocks noGrp="1"/>
          </p:cNvSpPr>
          <p:nvPr>
            <p:ph type="title"/>
          </p:nvPr>
        </p:nvSpPr>
        <p:spPr>
          <a:xfrm>
            <a:off x="858416" y="274638"/>
            <a:ext cx="7427168" cy="706090"/>
          </a:xfrm>
        </p:spPr>
        <p:txBody>
          <a:bodyPr>
            <a:normAutofit fontScale="90000"/>
          </a:bodyPr>
          <a:lstStyle/>
          <a:p>
            <a:r>
              <a:rPr lang="en-GB" dirty="0">
                <a:latin typeface="Zona Pro" panose="02010A03040002020004" pitchFamily="50" charset="0"/>
              </a:rPr>
              <a:t>So why visit </a:t>
            </a:r>
            <a:r>
              <a:rPr lang="en-GB" dirty="0"/>
              <a:t>St Micks</a:t>
            </a:r>
            <a:r>
              <a:rPr lang="en-GB" dirty="0">
                <a:latin typeface="Zona Pro" panose="02010A03040002020004" pitchFamily="50" charset="0"/>
              </a:rPr>
              <a:t>?</a:t>
            </a:r>
          </a:p>
        </p:txBody>
      </p:sp>
      <p:sp>
        <p:nvSpPr>
          <p:cNvPr id="3" name="Subtitle 3">
            <a:extLst>
              <a:ext uri="{FF2B5EF4-FFF2-40B4-BE49-F238E27FC236}">
                <a16:creationId xmlns:a16="http://schemas.microsoft.com/office/drawing/2014/main" id="{13F6B983-B626-8BE6-F769-50306F903A65}"/>
              </a:ext>
            </a:extLst>
          </p:cNvPr>
          <p:cNvSpPr>
            <a:spLocks noGrp="1"/>
          </p:cNvSpPr>
          <p:nvPr>
            <p:ph type="subTitle" idx="1"/>
          </p:nvPr>
        </p:nvSpPr>
        <p:spPr>
          <a:xfrm>
            <a:off x="447358" y="1199287"/>
            <a:ext cx="8085082" cy="2873959"/>
          </a:xfrm>
        </p:spPr>
        <p:txBody>
          <a:bodyPr>
            <a:normAutofit/>
          </a:bodyPr>
          <a:lstStyle/>
          <a:p>
            <a:pPr marL="180000" indent="-180000">
              <a:lnSpc>
                <a:spcPct val="107000"/>
              </a:lnSpc>
              <a:buSzPct val="100000"/>
              <a:buBlip>
                <a:blip r:embed="rId4"/>
              </a:buBlip>
            </a:pPr>
            <a:r>
              <a:rPr lang="en-GB" dirty="0">
                <a:solidFill>
                  <a:schemeClr val="tx1"/>
                </a:solidFill>
              </a:rPr>
              <a:t> Perfect stop off point between the North and South of the country</a:t>
            </a:r>
          </a:p>
          <a:p>
            <a:pPr marL="180000" indent="-180000">
              <a:lnSpc>
                <a:spcPct val="107000"/>
              </a:lnSpc>
              <a:buSzPct val="100000"/>
              <a:buBlip>
                <a:blip r:embed="rId4"/>
              </a:buBlip>
            </a:pPr>
            <a:r>
              <a:rPr lang="en-GB" dirty="0">
                <a:solidFill>
                  <a:schemeClr val="tx1"/>
                </a:solidFill>
              </a:rPr>
              <a:t> Stunning local scenery, hills, beaches, Lake District and more…</a:t>
            </a:r>
          </a:p>
          <a:p>
            <a:pPr marL="180000" indent="-180000">
              <a:lnSpc>
                <a:spcPct val="107000"/>
              </a:lnSpc>
              <a:buSzPct val="100000"/>
              <a:buBlip>
                <a:blip r:embed="rId4"/>
              </a:buBlip>
            </a:pPr>
            <a:r>
              <a:rPr lang="en-GB" dirty="0">
                <a:solidFill>
                  <a:schemeClr val="tx1"/>
                </a:solidFill>
              </a:rPr>
              <a:t> Blackpool Pleasure Beach only 12 miles away</a:t>
            </a:r>
          </a:p>
          <a:p>
            <a:pPr marL="180000" indent="-180000">
              <a:lnSpc>
                <a:spcPct val="107000"/>
              </a:lnSpc>
              <a:buSzPct val="100000"/>
              <a:buBlip>
                <a:blip r:embed="rId4"/>
              </a:buBlip>
            </a:pPr>
            <a:r>
              <a:rPr lang="en-GB" dirty="0">
                <a:solidFill>
                  <a:schemeClr val="tx1"/>
                </a:solidFill>
              </a:rPr>
              <a:t> Great Club Atmosphere and Community</a:t>
            </a:r>
          </a:p>
          <a:p>
            <a:pPr marL="180000" indent="-180000">
              <a:lnSpc>
                <a:spcPct val="107000"/>
              </a:lnSpc>
              <a:buSzPct val="100000"/>
              <a:buBlip>
                <a:blip r:embed="rId4"/>
              </a:buBlip>
            </a:pPr>
            <a:r>
              <a:rPr lang="en-GB" dirty="0">
                <a:solidFill>
                  <a:schemeClr val="tx1"/>
                </a:solidFill>
              </a:rPr>
              <a:t> Wings &amp; Wheels Weekend &amp; The </a:t>
            </a:r>
            <a:r>
              <a:rPr lang="en-GB" dirty="0" err="1">
                <a:solidFill>
                  <a:schemeClr val="tx1"/>
                </a:solidFill>
              </a:rPr>
              <a:t>Flexwing</a:t>
            </a:r>
            <a:r>
              <a:rPr lang="en-GB" dirty="0">
                <a:solidFill>
                  <a:schemeClr val="tx1"/>
                </a:solidFill>
              </a:rPr>
              <a:t> Adventurers Weekend</a:t>
            </a:r>
            <a:endParaRPr lang="en-GB" dirty="0">
              <a:solidFill>
                <a:schemeClr val="bg2">
                  <a:lumMod val="75000"/>
                </a:schemeClr>
              </a:solidFill>
            </a:endParaRPr>
          </a:p>
          <a:p>
            <a:pPr marL="180000" indent="-180000">
              <a:lnSpc>
                <a:spcPct val="107000"/>
              </a:lnSpc>
              <a:buSzPct val="100000"/>
              <a:buBlip>
                <a:blip r:embed="rId4"/>
              </a:buBlip>
            </a:pPr>
            <a:r>
              <a:rPr lang="en-GB" dirty="0">
                <a:solidFill>
                  <a:schemeClr val="tx1"/>
                </a:solidFill>
              </a:rPr>
              <a:t> Always a warm Lancastrian welcome</a:t>
            </a:r>
          </a:p>
        </p:txBody>
      </p:sp>
      <p:pic>
        <p:nvPicPr>
          <p:cNvPr id="12" name="Picture 11">
            <a:extLst>
              <a:ext uri="{FF2B5EF4-FFF2-40B4-BE49-F238E27FC236}">
                <a16:creationId xmlns:a16="http://schemas.microsoft.com/office/drawing/2014/main" id="{CE976ABB-4C45-C284-9810-9A9C8E34E221}"/>
              </a:ext>
            </a:extLst>
          </p:cNvPr>
          <p:cNvPicPr>
            <a:picLocks noChangeAspect="1"/>
          </p:cNvPicPr>
          <p:nvPr/>
        </p:nvPicPr>
        <p:blipFill>
          <a:blip r:embed="rId5" cstate="print">
            <a:extLst>
              <a:ext uri="{28A0092B-C50C-407E-A947-70E740481C1C}">
                <a14:useLocalDpi xmlns:a14="http://schemas.microsoft.com/office/drawing/2010/main" val="0"/>
              </a:ext>
            </a:extLst>
          </a:blip>
          <a:srcRect l="1176" t="11381" b="21651"/>
          <a:stretch>
            <a:fillRect/>
          </a:stretch>
        </p:blipFill>
        <p:spPr>
          <a:xfrm>
            <a:off x="4283968" y="3430679"/>
            <a:ext cx="4247117" cy="2158561"/>
          </a:xfrm>
          <a:prstGeom prst="rect">
            <a:avLst/>
          </a:prstGeom>
        </p:spPr>
      </p:pic>
    </p:spTree>
    <p:extLst>
      <p:ext uri="{BB962C8B-B14F-4D97-AF65-F5344CB8AC3E}">
        <p14:creationId xmlns:p14="http://schemas.microsoft.com/office/powerpoint/2010/main" val="775785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6F45E-FFEC-B6BC-9230-17C77E8C36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AA2B36-DA96-AA28-C572-DBD2E70EB905}"/>
              </a:ext>
            </a:extLst>
          </p:cNvPr>
          <p:cNvSpPr>
            <a:spLocks noGrp="1"/>
          </p:cNvSpPr>
          <p:nvPr>
            <p:ph type="title"/>
          </p:nvPr>
        </p:nvSpPr>
        <p:spPr>
          <a:xfrm>
            <a:off x="480489" y="188640"/>
            <a:ext cx="7787208" cy="1143000"/>
          </a:xfrm>
        </p:spPr>
        <p:txBody>
          <a:bodyPr>
            <a:normAutofit/>
          </a:bodyPr>
          <a:lstStyle/>
          <a:p>
            <a:r>
              <a:rPr lang="en-US" dirty="0"/>
              <a:t>What We Offer</a:t>
            </a:r>
            <a:endParaRPr lang="en-GB" dirty="0"/>
          </a:p>
        </p:txBody>
      </p:sp>
      <p:sp>
        <p:nvSpPr>
          <p:cNvPr id="6" name="Subtitle 3">
            <a:extLst>
              <a:ext uri="{FF2B5EF4-FFF2-40B4-BE49-F238E27FC236}">
                <a16:creationId xmlns:a16="http://schemas.microsoft.com/office/drawing/2014/main" id="{B078305B-2E93-FB18-0471-4CEC20D130AF}"/>
              </a:ext>
            </a:extLst>
          </p:cNvPr>
          <p:cNvSpPr txBox="1">
            <a:spLocks/>
          </p:cNvSpPr>
          <p:nvPr/>
        </p:nvSpPr>
        <p:spPr>
          <a:xfrm>
            <a:off x="431770" y="1628800"/>
            <a:ext cx="7884646" cy="4752528"/>
          </a:xfrm>
          <a:prstGeom prst="rect">
            <a:avLst/>
          </a:prstGeom>
        </p:spPr>
        <p:txBody>
          <a:bodyPr vert="horz" lIns="91440" tIns="45720" rIns="91440" bIns="45720" rtlCol="0">
            <a:noAutofit/>
          </a:bodyPr>
          <a:lstStyle>
            <a:lvl1pPr marL="0" marR="0" indent="0" algn="l" defTabSz="914400" rtl="0" eaLnBrk="1" fontAlgn="auto" latinLnBrk="0" hangingPunct="1">
              <a:lnSpc>
                <a:spcPct val="100000"/>
              </a:lnSpc>
              <a:spcBef>
                <a:spcPct val="20000"/>
              </a:spcBef>
              <a:spcAft>
                <a:spcPts val="0"/>
              </a:spcAft>
              <a:buClrTx/>
              <a:buSzTx/>
              <a:buFontTx/>
              <a:buNone/>
              <a:tabLst/>
              <a:defRPr sz="1800" kern="1200">
                <a:solidFill>
                  <a:schemeClr val="tx1">
                    <a:tint val="75000"/>
                  </a:schemeClr>
                </a:solidFill>
                <a:latin typeface="Montserrat" panose="00000500000000000000" pitchFamily="2" charset="0"/>
                <a:ea typeface="+mn-ea"/>
                <a:cs typeface="+mn-cs"/>
              </a:defRPr>
            </a:lvl1pPr>
            <a:lvl2pPr marL="628650" indent="-457200" algn="ctr" defTabSz="914400" rtl="0" eaLnBrk="1" latinLnBrk="0" hangingPunct="1">
              <a:spcBef>
                <a:spcPct val="20000"/>
              </a:spcBef>
              <a:buFont typeface="Arial" panose="020B0604020202020204" pitchFamily="34" charset="0"/>
              <a:buChar char="•"/>
              <a:defRPr sz="1800" kern="1200">
                <a:solidFill>
                  <a:schemeClr val="tx1">
                    <a:tint val="75000"/>
                  </a:schemeClr>
                </a:solidFill>
                <a:latin typeface="Montserrat" panose="00000500000000000000" pitchFamily="2"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ontserrat" panose="00000500000000000000" pitchFamily="2" charset="0"/>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ontserrat" panose="00000500000000000000" pitchFamily="2"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ontserrat" panose="00000500000000000000" pitchFamily="2"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400" dirty="0">
                <a:solidFill>
                  <a:schemeClr val="tx1"/>
                </a:solidFill>
                <a:ea typeface="Calibri" panose="020F0502020204030204" pitchFamily="34" charset="0"/>
                <a:cs typeface="Times New Roman" panose="02020603050405020304" pitchFamily="18" charset="0"/>
              </a:rPr>
              <a:t>Northern Microlight Flight School – Graham Hobson and Mark Atkinson</a:t>
            </a:r>
            <a:br>
              <a:rPr lang="en-GB" sz="1400" dirty="0">
                <a:solidFill>
                  <a:schemeClr val="tx1"/>
                </a:solidFill>
                <a:ea typeface="Calibri" panose="020F0502020204030204" pitchFamily="34" charset="0"/>
                <a:cs typeface="Times New Roman" panose="02020603050405020304" pitchFamily="18" charset="0"/>
              </a:rPr>
            </a:br>
            <a:r>
              <a:rPr lang="en-GB" sz="1400" dirty="0">
                <a:solidFill>
                  <a:schemeClr val="tx1"/>
                </a:solidFill>
                <a:ea typeface="Calibri" panose="020F0502020204030204" pitchFamily="34" charset="0"/>
                <a:cs typeface="Times New Roman" panose="02020603050405020304" pitchFamily="18" charset="0"/>
              </a:rPr>
              <a:t>The School has been running from St Michaels Airfield since 1985.</a:t>
            </a:r>
          </a:p>
          <a:p>
            <a:endParaRPr lang="en-GB" sz="1400" dirty="0">
              <a:solidFill>
                <a:schemeClr val="tx1"/>
              </a:solidFill>
              <a:ea typeface="Calibri" panose="020F0502020204030204" pitchFamily="34" charset="0"/>
              <a:cs typeface="Times New Roman" panose="02020603050405020304" pitchFamily="18" charset="0"/>
            </a:endParaRPr>
          </a:p>
          <a:p>
            <a:r>
              <a:rPr lang="en-GB" sz="1400" dirty="0">
                <a:solidFill>
                  <a:schemeClr val="tx1"/>
                </a:solidFill>
                <a:ea typeface="Calibri" panose="020F0502020204030204" pitchFamily="34" charset="0"/>
                <a:cs typeface="Times New Roman" panose="02020603050405020304" pitchFamily="18" charset="0"/>
              </a:rPr>
              <a:t>North West Microlight Aircraft Club (NWMAC) is one of the longest establish Microlight Clubs in the country.  Currently over 110 active members.</a:t>
            </a:r>
          </a:p>
          <a:p>
            <a:endParaRPr lang="en-GB" sz="1400" dirty="0">
              <a:solidFill>
                <a:schemeClr val="tx1"/>
              </a:solidFill>
              <a:ea typeface="Calibri" panose="020F0502020204030204" pitchFamily="34" charset="0"/>
              <a:cs typeface="Times New Roman" panose="02020603050405020304" pitchFamily="18" charset="0"/>
            </a:endParaRPr>
          </a:p>
          <a:p>
            <a:r>
              <a:rPr lang="en-GB" sz="1400" dirty="0">
                <a:solidFill>
                  <a:schemeClr val="tx1"/>
                </a:solidFill>
                <a:ea typeface="Calibri" panose="020F0502020204030204" pitchFamily="34" charset="0"/>
                <a:cs typeface="Times New Roman" panose="02020603050405020304" pitchFamily="18" charset="0"/>
              </a:rPr>
              <a:t>Currently around 45 </a:t>
            </a:r>
            <a:r>
              <a:rPr lang="en-GB" sz="1400" dirty="0" err="1">
                <a:solidFill>
                  <a:schemeClr val="tx1"/>
                </a:solidFill>
                <a:ea typeface="Calibri" panose="020F0502020204030204" pitchFamily="34" charset="0"/>
                <a:cs typeface="Times New Roman" panose="02020603050405020304" pitchFamily="18" charset="0"/>
              </a:rPr>
              <a:t>Flexwings</a:t>
            </a:r>
            <a:r>
              <a:rPr lang="en-GB" sz="1400" dirty="0">
                <a:solidFill>
                  <a:schemeClr val="tx1"/>
                </a:solidFill>
                <a:ea typeface="Calibri" panose="020F0502020204030204" pitchFamily="34" charset="0"/>
                <a:cs typeface="Times New Roman" panose="02020603050405020304" pitchFamily="18" charset="0"/>
              </a:rPr>
              <a:t>, 17 Fixed Wing Microlights and a Gyrocopter.</a:t>
            </a:r>
          </a:p>
          <a:p>
            <a:endParaRPr lang="en-GB" sz="1400" dirty="0">
              <a:solidFill>
                <a:schemeClr val="tx1"/>
              </a:solidFill>
              <a:ea typeface="Calibri" panose="020F0502020204030204" pitchFamily="34" charset="0"/>
              <a:cs typeface="Times New Roman" panose="02020603050405020304" pitchFamily="18" charset="0"/>
            </a:endParaRPr>
          </a:p>
          <a:p>
            <a:r>
              <a:rPr lang="en-GB" sz="1400" dirty="0">
                <a:solidFill>
                  <a:schemeClr val="tx1"/>
                </a:solidFill>
                <a:ea typeface="Calibri" panose="020F0502020204030204" pitchFamily="34" charset="0"/>
                <a:cs typeface="Times New Roman" panose="02020603050405020304" pitchFamily="18" charset="0"/>
              </a:rPr>
              <a:t>Her Majesty The Queen visited in May 2015 by helicopter.</a:t>
            </a:r>
          </a:p>
          <a:p>
            <a:endParaRPr lang="en-GB" sz="1400" dirty="0">
              <a:solidFill>
                <a:schemeClr val="tx1"/>
              </a:solidFill>
              <a:ea typeface="Calibri" panose="020F0502020204030204" pitchFamily="34" charset="0"/>
              <a:cs typeface="Times New Roman" panose="02020603050405020304" pitchFamily="18" charset="0"/>
            </a:endParaRPr>
          </a:p>
          <a:p>
            <a:endParaRPr lang="en-GB" sz="1400" dirty="0">
              <a:solidFill>
                <a:schemeClr val="tx1"/>
              </a:solidFill>
              <a:ea typeface="Calibri" panose="020F0502020204030204" pitchFamily="34" charset="0"/>
              <a:cs typeface="Times New Roman" panose="02020603050405020304" pitchFamily="18" charset="0"/>
            </a:endParaRPr>
          </a:p>
          <a:p>
            <a:endParaRPr lang="en-GB" sz="1400" dirty="0">
              <a:solidFill>
                <a:schemeClr val="tx1"/>
              </a:solidFill>
              <a:ea typeface="Calibri" panose="020F0502020204030204" pitchFamily="34" charset="0"/>
              <a:cs typeface="Times New Roman" panose="02020603050405020304" pitchFamily="18" charset="0"/>
            </a:endParaRPr>
          </a:p>
          <a:p>
            <a:endParaRPr lang="en-GB" sz="1400" dirty="0">
              <a:solidFill>
                <a:schemeClr val="tx1"/>
              </a:solidFill>
              <a:ea typeface="Calibri" panose="020F0502020204030204" pitchFamily="34" charset="0"/>
              <a:cs typeface="Times New Roman" panose="02020603050405020304" pitchFamily="18" charset="0"/>
            </a:endParaRPr>
          </a:p>
          <a:p>
            <a:endParaRPr lang="en-GB" sz="1400" dirty="0">
              <a:solidFill>
                <a:schemeClr val="tx1"/>
              </a:solidFill>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0FB1C338-10E7-C00E-BEF8-BC94D961DA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1902" y="3986270"/>
            <a:ext cx="3161928" cy="2107952"/>
          </a:xfrm>
          <a:prstGeom prst="rect">
            <a:avLst/>
          </a:prstGeom>
        </p:spPr>
      </p:pic>
      <p:pic>
        <p:nvPicPr>
          <p:cNvPr id="7" name="Picture 6">
            <a:extLst>
              <a:ext uri="{FF2B5EF4-FFF2-40B4-BE49-F238E27FC236}">
                <a16:creationId xmlns:a16="http://schemas.microsoft.com/office/drawing/2014/main" id="{ECF8A2D8-CA1A-367C-3DF8-081AE60F6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9159" y="3986270"/>
            <a:ext cx="3161927" cy="2107951"/>
          </a:xfrm>
          <a:prstGeom prst="rect">
            <a:avLst/>
          </a:prstGeom>
        </p:spPr>
      </p:pic>
    </p:spTree>
    <p:extLst>
      <p:ext uri="{BB962C8B-B14F-4D97-AF65-F5344CB8AC3E}">
        <p14:creationId xmlns:p14="http://schemas.microsoft.com/office/powerpoint/2010/main" val="817024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7CD35-6E76-80D4-5E48-68A8B43C4C9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BD2D392-F3FE-C0E6-F3FE-BD4BD2DC1351}"/>
              </a:ext>
            </a:extLst>
          </p:cNvPr>
          <p:cNvPicPr>
            <a:picLocks noChangeAspect="1"/>
          </p:cNvPicPr>
          <p:nvPr/>
        </p:nvPicPr>
        <p:blipFill>
          <a:blip r:embed="rId2"/>
          <a:stretch>
            <a:fillRect/>
          </a:stretch>
        </p:blipFill>
        <p:spPr>
          <a:xfrm>
            <a:off x="0" y="791464"/>
            <a:ext cx="9144000" cy="5275072"/>
          </a:xfrm>
          <a:prstGeom prst="rect">
            <a:avLst/>
          </a:prstGeom>
        </p:spPr>
      </p:pic>
    </p:spTree>
    <p:extLst>
      <p:ext uri="{BB962C8B-B14F-4D97-AF65-F5344CB8AC3E}">
        <p14:creationId xmlns:p14="http://schemas.microsoft.com/office/powerpoint/2010/main" val="1306252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1805B-81C9-4D5D-D534-5E515C56297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A629FF3-7CF7-5A68-34DB-3773729C607F}"/>
              </a:ext>
            </a:extLst>
          </p:cNvPr>
          <p:cNvPicPr>
            <a:picLocks noChangeAspect="1"/>
          </p:cNvPicPr>
          <p:nvPr/>
        </p:nvPicPr>
        <p:blipFill>
          <a:blip r:embed="rId2"/>
          <a:stretch>
            <a:fillRect/>
          </a:stretch>
        </p:blipFill>
        <p:spPr>
          <a:xfrm>
            <a:off x="1403648" y="9004"/>
            <a:ext cx="6336704" cy="6336704"/>
          </a:xfrm>
          <a:prstGeom prst="rect">
            <a:avLst/>
          </a:prstGeom>
        </p:spPr>
      </p:pic>
    </p:spTree>
    <p:extLst>
      <p:ext uri="{BB962C8B-B14F-4D97-AF65-F5344CB8AC3E}">
        <p14:creationId xmlns:p14="http://schemas.microsoft.com/office/powerpoint/2010/main" val="2331603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0603F-5DB6-1FF2-1BB6-55E7FA64604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9C6E09A-5B9E-0B7B-F136-8E33926C1482}"/>
              </a:ext>
            </a:extLst>
          </p:cNvPr>
          <p:cNvPicPr>
            <a:picLocks noChangeAspect="1"/>
          </p:cNvPicPr>
          <p:nvPr/>
        </p:nvPicPr>
        <p:blipFill>
          <a:blip r:embed="rId2"/>
          <a:stretch>
            <a:fillRect/>
          </a:stretch>
        </p:blipFill>
        <p:spPr>
          <a:xfrm>
            <a:off x="755576" y="193697"/>
            <a:ext cx="7452320" cy="1514029"/>
          </a:xfrm>
          <a:prstGeom prst="rect">
            <a:avLst/>
          </a:prstGeom>
        </p:spPr>
      </p:pic>
      <p:sp>
        <p:nvSpPr>
          <p:cNvPr id="6" name="TextBox 5">
            <a:extLst>
              <a:ext uri="{FF2B5EF4-FFF2-40B4-BE49-F238E27FC236}">
                <a16:creationId xmlns:a16="http://schemas.microsoft.com/office/drawing/2014/main" id="{5D08B4E4-CDFA-816F-75EF-2FEAB3744519}"/>
              </a:ext>
            </a:extLst>
          </p:cNvPr>
          <p:cNvSpPr txBox="1"/>
          <p:nvPr/>
        </p:nvSpPr>
        <p:spPr>
          <a:xfrm>
            <a:off x="3180337" y="5877272"/>
            <a:ext cx="2783326" cy="369332"/>
          </a:xfrm>
          <a:prstGeom prst="rect">
            <a:avLst/>
          </a:prstGeom>
          <a:noFill/>
        </p:spPr>
        <p:txBody>
          <a:bodyPr wrap="none" rtlCol="0">
            <a:spAutoFit/>
          </a:bodyPr>
          <a:lstStyle/>
          <a:p>
            <a:r>
              <a:rPr lang="en-US" dirty="0">
                <a:hlinkClick r:id="rId3"/>
              </a:rPr>
              <a:t>www.AirsideRobotics.co.uk</a:t>
            </a:r>
            <a:r>
              <a:rPr lang="en-US" dirty="0"/>
              <a:t> </a:t>
            </a:r>
            <a:endParaRPr lang="en-GB" dirty="0"/>
          </a:p>
        </p:txBody>
      </p:sp>
      <p:pic>
        <p:nvPicPr>
          <p:cNvPr id="3" name="Picture 2">
            <a:extLst>
              <a:ext uri="{FF2B5EF4-FFF2-40B4-BE49-F238E27FC236}">
                <a16:creationId xmlns:a16="http://schemas.microsoft.com/office/drawing/2014/main" id="{DD168732-FB8E-4748-3AE7-08F50B68DB7C}"/>
              </a:ext>
            </a:extLst>
          </p:cNvPr>
          <p:cNvPicPr>
            <a:picLocks noChangeAspect="1"/>
          </p:cNvPicPr>
          <p:nvPr/>
        </p:nvPicPr>
        <p:blipFill>
          <a:blip r:embed="rId4"/>
          <a:stretch>
            <a:fillRect/>
          </a:stretch>
        </p:blipFill>
        <p:spPr>
          <a:xfrm>
            <a:off x="1895872" y="1707726"/>
            <a:ext cx="5352256" cy="4014192"/>
          </a:xfrm>
          <a:prstGeom prst="rect">
            <a:avLst/>
          </a:prstGeom>
        </p:spPr>
      </p:pic>
    </p:spTree>
    <p:extLst>
      <p:ext uri="{BB962C8B-B14F-4D97-AF65-F5344CB8AC3E}">
        <p14:creationId xmlns:p14="http://schemas.microsoft.com/office/powerpoint/2010/main" val="3114099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19;p4">
            <a:extLst>
              <a:ext uri="{FF2B5EF4-FFF2-40B4-BE49-F238E27FC236}">
                <a16:creationId xmlns:a16="http://schemas.microsoft.com/office/drawing/2014/main" id="{25F3C59B-75E6-4603-824B-AA58E17E95E5}"/>
              </a:ext>
            </a:extLst>
          </p:cNvPr>
          <p:cNvSpPr txBox="1">
            <a:spLocks/>
          </p:cNvSpPr>
          <p:nvPr/>
        </p:nvSpPr>
        <p:spPr>
          <a:xfrm>
            <a:off x="1187624" y="1028340"/>
            <a:ext cx="6264696" cy="500379"/>
          </a:xfrm>
          <a:prstGeom prst="rect">
            <a:avLst/>
          </a:prstGeom>
          <a:noFill/>
          <a:ln>
            <a:noFill/>
          </a:ln>
        </p:spPr>
        <p:txBody>
          <a:bodyPr spcFirstLastPara="1" vert="horz" wrap="square" lIns="68569" tIns="34275" rIns="68569" bIns="34275" rtlCol="0" anchor="t"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0800" marR="0" lvl="0" indent="0" algn="l" defTabSz="914400" rtl="0" eaLnBrk="1" fontAlgn="auto" latinLnBrk="0" hangingPunct="1">
              <a:lnSpc>
                <a:spcPct val="90000"/>
              </a:lnSpc>
              <a:spcBef>
                <a:spcPts val="600"/>
              </a:spcBef>
              <a:spcAft>
                <a:spcPts val="0"/>
              </a:spcAft>
              <a:buClr>
                <a:srgbClr val="000000"/>
              </a:buClr>
              <a:buSzPts val="2800"/>
              <a:buNone/>
              <a:tabLst/>
              <a:defRPr/>
            </a:pPr>
            <a:r>
              <a:rPr kumimoji="0" lang="en-GB" sz="1800" b="0" i="0" u="none" strike="noStrike" kern="0" cap="none" spc="0" normalizeH="0" baseline="0" noProof="0" dirty="0">
                <a:ln>
                  <a:noFill/>
                </a:ln>
                <a:solidFill>
                  <a:srgbClr val="000000"/>
                </a:solidFill>
                <a:effectLst/>
                <a:highlight>
                  <a:srgbClr val="FFFF00"/>
                </a:highlight>
                <a:uLnTx/>
                <a:uFillTx/>
                <a:latin typeface="Montserrat" panose="00000500000000000000" pitchFamily="2" charset="0"/>
                <a:sym typeface="Rockwell"/>
                <a:hlinkClick r:id="rId3"/>
              </a:rPr>
              <a:t>https://youtu.be/Sk59Uq130Pc?si=Qj8rVP7X6juerlRw</a:t>
            </a:r>
            <a:r>
              <a:rPr kumimoji="0" lang="en-GB" sz="1800" b="0" i="0" u="none" strike="noStrike" kern="0" cap="none" spc="0" normalizeH="0" baseline="0" noProof="0" dirty="0">
                <a:ln>
                  <a:noFill/>
                </a:ln>
                <a:solidFill>
                  <a:srgbClr val="000000"/>
                </a:solidFill>
                <a:effectLst/>
                <a:highlight>
                  <a:srgbClr val="FFFF00"/>
                </a:highlight>
                <a:uLnTx/>
                <a:uFillTx/>
                <a:latin typeface="Montserrat" panose="00000500000000000000" pitchFamily="2" charset="0"/>
                <a:sym typeface="Rockwell"/>
              </a:rPr>
              <a:t> </a:t>
            </a:r>
          </a:p>
        </p:txBody>
      </p:sp>
      <p:sp>
        <p:nvSpPr>
          <p:cNvPr id="5" name="Title 1">
            <a:extLst>
              <a:ext uri="{FF2B5EF4-FFF2-40B4-BE49-F238E27FC236}">
                <a16:creationId xmlns:a16="http://schemas.microsoft.com/office/drawing/2014/main" id="{A08C3045-198A-8F77-0A6F-1F0A0CEFF39A}"/>
              </a:ext>
            </a:extLst>
          </p:cNvPr>
          <p:cNvSpPr txBox="1">
            <a:spLocks/>
          </p:cNvSpPr>
          <p:nvPr/>
        </p:nvSpPr>
        <p:spPr>
          <a:xfrm>
            <a:off x="683568" y="153553"/>
            <a:ext cx="7427168" cy="571499"/>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13500000" scaled="1"/>
            <a:tileRect/>
          </a:gradFill>
          <a:ln w="38100">
            <a:solidFill>
              <a:srgbClr val="7030A0"/>
            </a:solidFill>
          </a:ln>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Zona Pro" panose="02010A03040002020004" pitchFamily="50" charset="0"/>
                <a:ea typeface="+mj-ea"/>
                <a:cs typeface="+mj-cs"/>
              </a:defRPr>
            </a:lvl1pPr>
          </a:lstStyle>
          <a:p>
            <a:r>
              <a:rPr lang="en-GB" dirty="0"/>
              <a:t>Quick Flight at St Michaels Airfield</a:t>
            </a:r>
          </a:p>
        </p:txBody>
      </p:sp>
    </p:spTree>
    <p:extLst>
      <p:ext uri="{BB962C8B-B14F-4D97-AF65-F5344CB8AC3E}">
        <p14:creationId xmlns:p14="http://schemas.microsoft.com/office/powerpoint/2010/main" val="3089165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3281-F149-49C3-8403-6F51AE08252E}"/>
              </a:ext>
            </a:extLst>
          </p:cNvPr>
          <p:cNvSpPr>
            <a:spLocks noGrp="1"/>
          </p:cNvSpPr>
          <p:nvPr>
            <p:ph type="title"/>
          </p:nvPr>
        </p:nvSpPr>
        <p:spPr>
          <a:xfrm>
            <a:off x="457200" y="274638"/>
            <a:ext cx="7427168" cy="706090"/>
          </a:xfrm>
        </p:spPr>
        <p:txBody>
          <a:bodyPr>
            <a:normAutofit fontScale="90000"/>
          </a:bodyPr>
          <a:lstStyle/>
          <a:p>
            <a:r>
              <a:rPr lang="en-GB" dirty="0"/>
              <a:t>Introducing our special guest #2</a:t>
            </a:r>
          </a:p>
        </p:txBody>
      </p:sp>
      <p:sp>
        <p:nvSpPr>
          <p:cNvPr id="4" name="Subtitle 3">
            <a:extLst>
              <a:ext uri="{FF2B5EF4-FFF2-40B4-BE49-F238E27FC236}">
                <a16:creationId xmlns:a16="http://schemas.microsoft.com/office/drawing/2014/main" id="{4E02DE28-9C23-4395-932F-5AF6857C9455}"/>
              </a:ext>
            </a:extLst>
          </p:cNvPr>
          <p:cNvSpPr>
            <a:spLocks noGrp="1"/>
          </p:cNvSpPr>
          <p:nvPr>
            <p:ph type="subTitle" idx="1"/>
          </p:nvPr>
        </p:nvSpPr>
        <p:spPr>
          <a:xfrm>
            <a:off x="467544" y="1772816"/>
            <a:ext cx="8136904" cy="4276545"/>
          </a:xfrm>
        </p:spPr>
        <p:txBody>
          <a:bodyPr>
            <a:normAutofit/>
          </a:bodyPr>
          <a:lstStyle/>
          <a:p>
            <a:pPr marL="180000" indent="-180000">
              <a:lnSpc>
                <a:spcPct val="107000"/>
              </a:lnSpc>
              <a:buSzPct val="100000"/>
              <a:buBlip>
                <a:blip r:embed="rId3"/>
              </a:buBlip>
            </a:pPr>
            <a:r>
              <a:rPr lang="en-GB" sz="2000" b="1" dirty="0">
                <a:solidFill>
                  <a:schemeClr val="tx1"/>
                </a:solidFill>
              </a:rPr>
              <a:t>Flt Lt </a:t>
            </a:r>
            <a:r>
              <a:rPr lang="en-GB" sz="2000" b="1" dirty="0" err="1">
                <a:solidFill>
                  <a:schemeClr val="tx1"/>
                </a:solidFill>
              </a:rPr>
              <a:t>Blazej</a:t>
            </a:r>
            <a:r>
              <a:rPr lang="en-GB" sz="2000" b="1" dirty="0">
                <a:solidFill>
                  <a:schemeClr val="tx1"/>
                </a:solidFill>
              </a:rPr>
              <a:t> </a:t>
            </a:r>
            <a:r>
              <a:rPr lang="en-GB" sz="2000" b="1" dirty="0" err="1">
                <a:solidFill>
                  <a:schemeClr val="tx1"/>
                </a:solidFill>
              </a:rPr>
              <a:t>Chomik</a:t>
            </a:r>
            <a:r>
              <a:rPr lang="en-GB" sz="2000" b="1" dirty="0">
                <a:solidFill>
                  <a:schemeClr val="tx1"/>
                </a:solidFill>
              </a:rPr>
              <a:t> | 78 Sqn | RAF(U) Swanwick</a:t>
            </a:r>
          </a:p>
          <a:p>
            <a:pPr marL="180000" indent="-180000">
              <a:lnSpc>
                <a:spcPct val="107000"/>
              </a:lnSpc>
              <a:buSzPct val="100000"/>
              <a:buBlip>
                <a:blip r:embed="rId3"/>
              </a:buBlip>
            </a:pPr>
            <a:endParaRPr lang="en-GB" sz="2000" b="1" dirty="0">
              <a:solidFill>
                <a:schemeClr val="tx1"/>
              </a:solidFill>
            </a:endParaRPr>
          </a:p>
          <a:p>
            <a:pPr marL="180000" indent="-180000">
              <a:lnSpc>
                <a:spcPct val="107000"/>
              </a:lnSpc>
              <a:buSzPct val="100000"/>
              <a:buBlip>
                <a:blip r:embed="rId3"/>
              </a:buBlip>
            </a:pPr>
            <a:r>
              <a:rPr lang="en-GB" sz="2000" dirty="0">
                <a:solidFill>
                  <a:schemeClr val="tx1"/>
                </a:solidFill>
              </a:rPr>
              <a:t>Been flying for how long?</a:t>
            </a:r>
          </a:p>
          <a:p>
            <a:pPr marL="180000" indent="-180000">
              <a:lnSpc>
                <a:spcPct val="107000"/>
              </a:lnSpc>
              <a:buSzPct val="100000"/>
              <a:buBlip>
                <a:blip r:embed="rId3"/>
              </a:buBlip>
            </a:pPr>
            <a:endParaRPr lang="en-GB" sz="2000" dirty="0">
              <a:solidFill>
                <a:schemeClr val="tx1"/>
              </a:solidFill>
            </a:endParaRPr>
          </a:p>
          <a:p>
            <a:pPr marL="180000" indent="-180000">
              <a:lnSpc>
                <a:spcPct val="107000"/>
              </a:lnSpc>
              <a:buSzPct val="100000"/>
              <a:buBlip>
                <a:blip r:embed="rId3"/>
              </a:buBlip>
            </a:pPr>
            <a:r>
              <a:rPr lang="en-GB" sz="2000" dirty="0">
                <a:solidFill>
                  <a:schemeClr val="tx1"/>
                </a:solidFill>
              </a:rPr>
              <a:t>What do you normally fly?</a:t>
            </a:r>
          </a:p>
          <a:p>
            <a:pPr marL="180000" indent="-180000">
              <a:lnSpc>
                <a:spcPct val="107000"/>
              </a:lnSpc>
              <a:buSzPct val="100000"/>
              <a:buBlip>
                <a:blip r:embed="rId3"/>
              </a:buBlip>
            </a:pPr>
            <a:endParaRPr lang="en-GB" sz="2000" dirty="0">
              <a:solidFill>
                <a:schemeClr val="tx1"/>
              </a:solidFill>
            </a:endParaRPr>
          </a:p>
          <a:p>
            <a:pPr marL="180000" indent="-180000">
              <a:lnSpc>
                <a:spcPct val="107000"/>
              </a:lnSpc>
              <a:buSzPct val="100000"/>
              <a:buBlip>
                <a:blip r:embed="rId3"/>
              </a:buBlip>
            </a:pPr>
            <a:r>
              <a:rPr lang="en-GB" sz="2000" dirty="0">
                <a:solidFill>
                  <a:schemeClr val="tx1"/>
                </a:solidFill>
              </a:rPr>
              <a:t>What’s your favourite aircraft</a:t>
            </a:r>
          </a:p>
          <a:p>
            <a:pPr marL="180000" indent="-180000">
              <a:lnSpc>
                <a:spcPct val="107000"/>
              </a:lnSpc>
              <a:buSzPct val="100000"/>
              <a:buBlip>
                <a:blip r:embed="rId3"/>
              </a:buBlip>
            </a:pPr>
            <a:endParaRPr lang="en-GB" sz="2000" dirty="0">
              <a:solidFill>
                <a:schemeClr val="tx1"/>
              </a:solidFill>
            </a:endParaRPr>
          </a:p>
          <a:p>
            <a:pPr marL="180000" indent="-180000">
              <a:lnSpc>
                <a:spcPct val="107000"/>
              </a:lnSpc>
              <a:buSzPct val="100000"/>
              <a:buBlip>
                <a:blip r:embed="rId3"/>
              </a:buBlip>
            </a:pPr>
            <a:r>
              <a:rPr lang="en-GB" sz="2000" dirty="0">
                <a:solidFill>
                  <a:schemeClr val="tx1"/>
                </a:solidFill>
              </a:rPr>
              <a:t>What’s your scariest moment flying?</a:t>
            </a:r>
            <a:endParaRPr lang="en-GB" sz="1800" dirty="0">
              <a:solidFill>
                <a:schemeClr val="tx1"/>
              </a:solidFill>
            </a:endParaRPr>
          </a:p>
          <a:p>
            <a:pPr marL="180000" indent="-180000">
              <a:lnSpc>
                <a:spcPct val="107000"/>
              </a:lnSpc>
              <a:buSzPct val="100000"/>
              <a:buBlip>
                <a:blip r:embed="rId3"/>
              </a:buBlip>
            </a:pPr>
            <a:endParaRPr lang="en-GB" sz="1800" dirty="0">
              <a:solidFill>
                <a:schemeClr val="tx1"/>
              </a:solidFill>
            </a:endParaRPr>
          </a:p>
          <a:p>
            <a:pPr marL="914400" lvl="1" indent="-285750" algn="l">
              <a:buBlip>
                <a:blip r:embed="rId3"/>
              </a:buBlip>
            </a:pPr>
            <a:endParaRPr lang="en-GB" dirty="0"/>
          </a:p>
        </p:txBody>
      </p:sp>
    </p:spTree>
    <p:extLst>
      <p:ext uri="{BB962C8B-B14F-4D97-AF65-F5344CB8AC3E}">
        <p14:creationId xmlns:p14="http://schemas.microsoft.com/office/powerpoint/2010/main" val="41977948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3281-F149-49C3-8403-6F51AE08252E}"/>
              </a:ext>
            </a:extLst>
          </p:cNvPr>
          <p:cNvSpPr>
            <a:spLocks noGrp="1"/>
          </p:cNvSpPr>
          <p:nvPr>
            <p:ph type="title"/>
          </p:nvPr>
        </p:nvSpPr>
        <p:spPr>
          <a:xfrm>
            <a:off x="457200" y="274638"/>
            <a:ext cx="7427168" cy="706090"/>
          </a:xfrm>
        </p:spPr>
        <p:txBody>
          <a:bodyPr>
            <a:normAutofit fontScale="90000"/>
          </a:bodyPr>
          <a:lstStyle/>
          <a:p>
            <a:r>
              <a:rPr lang="en-GB" dirty="0"/>
              <a:t>Distress &amp; Diversion</a:t>
            </a:r>
          </a:p>
        </p:txBody>
      </p:sp>
      <p:sp>
        <p:nvSpPr>
          <p:cNvPr id="4" name="Subtitle 3">
            <a:extLst>
              <a:ext uri="{FF2B5EF4-FFF2-40B4-BE49-F238E27FC236}">
                <a16:creationId xmlns:a16="http://schemas.microsoft.com/office/drawing/2014/main" id="{4E02DE28-9C23-4395-932F-5AF6857C9455}"/>
              </a:ext>
            </a:extLst>
          </p:cNvPr>
          <p:cNvSpPr>
            <a:spLocks noGrp="1"/>
          </p:cNvSpPr>
          <p:nvPr>
            <p:ph type="subTitle" idx="1"/>
          </p:nvPr>
        </p:nvSpPr>
        <p:spPr>
          <a:xfrm>
            <a:off x="467544" y="1772816"/>
            <a:ext cx="8136904" cy="4276545"/>
          </a:xfrm>
        </p:spPr>
        <p:txBody>
          <a:bodyPr>
            <a:normAutofit/>
          </a:bodyPr>
          <a:lstStyle/>
          <a:p>
            <a:pPr marL="180000" indent="-180000">
              <a:lnSpc>
                <a:spcPct val="107000"/>
              </a:lnSpc>
              <a:buSzPct val="100000"/>
              <a:buBlip>
                <a:blip r:embed="rId3"/>
              </a:buBlip>
            </a:pPr>
            <a:r>
              <a:rPr lang="en-GB" sz="2000" b="1" i="1" dirty="0">
                <a:solidFill>
                  <a:schemeClr val="tx1"/>
                </a:solidFill>
              </a:rPr>
              <a:t>Blaz, this is for your material, looking for 40 minutes plus time for questions. </a:t>
            </a:r>
          </a:p>
          <a:p>
            <a:pPr marL="180000" indent="-180000">
              <a:lnSpc>
                <a:spcPct val="107000"/>
              </a:lnSpc>
              <a:buSzPct val="100000"/>
              <a:buBlip>
                <a:blip r:embed="rId3"/>
              </a:buBlip>
            </a:pPr>
            <a:endParaRPr lang="en-GB" sz="2000" b="1" i="1" dirty="0">
              <a:solidFill>
                <a:schemeClr val="tx1"/>
              </a:solidFill>
            </a:endParaRPr>
          </a:p>
          <a:p>
            <a:pPr marL="180000" indent="-180000">
              <a:lnSpc>
                <a:spcPct val="107000"/>
              </a:lnSpc>
              <a:buSzPct val="100000"/>
              <a:buBlip>
                <a:blip r:embed="rId3"/>
              </a:buBlip>
            </a:pPr>
            <a:r>
              <a:rPr lang="en-GB" sz="2000" b="1" i="1" dirty="0">
                <a:solidFill>
                  <a:schemeClr val="tx1"/>
                </a:solidFill>
              </a:rPr>
              <a:t>You can if you prefer use your own slide deck.</a:t>
            </a:r>
            <a:endParaRPr lang="en-GB" sz="1800" i="1" dirty="0">
              <a:solidFill>
                <a:schemeClr val="tx1"/>
              </a:solidFill>
            </a:endParaRPr>
          </a:p>
          <a:p>
            <a:pPr marL="180000" indent="-180000">
              <a:lnSpc>
                <a:spcPct val="107000"/>
              </a:lnSpc>
              <a:buSzPct val="100000"/>
              <a:buBlip>
                <a:blip r:embed="rId3"/>
              </a:buBlip>
            </a:pPr>
            <a:endParaRPr lang="en-GB" sz="1800" dirty="0">
              <a:solidFill>
                <a:schemeClr val="tx1"/>
              </a:solidFill>
            </a:endParaRPr>
          </a:p>
          <a:p>
            <a:pPr marL="914400" lvl="1" indent="-285750" algn="l">
              <a:buBlip>
                <a:blip r:embed="rId3"/>
              </a:buBlip>
            </a:pPr>
            <a:endParaRPr lang="en-GB" dirty="0"/>
          </a:p>
        </p:txBody>
      </p:sp>
    </p:spTree>
    <p:extLst>
      <p:ext uri="{BB962C8B-B14F-4D97-AF65-F5344CB8AC3E}">
        <p14:creationId xmlns:p14="http://schemas.microsoft.com/office/powerpoint/2010/main" val="3741318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19;p4">
            <a:extLst>
              <a:ext uri="{FF2B5EF4-FFF2-40B4-BE49-F238E27FC236}">
                <a16:creationId xmlns:a16="http://schemas.microsoft.com/office/drawing/2014/main" id="{25F3C59B-75E6-4603-824B-AA58E17E95E5}"/>
              </a:ext>
            </a:extLst>
          </p:cNvPr>
          <p:cNvSpPr txBox="1">
            <a:spLocks/>
          </p:cNvSpPr>
          <p:nvPr/>
        </p:nvSpPr>
        <p:spPr>
          <a:xfrm>
            <a:off x="492793" y="1539534"/>
            <a:ext cx="8204368" cy="4801320"/>
          </a:xfrm>
          <a:prstGeom prst="rect">
            <a:avLst/>
          </a:prstGeom>
          <a:noFill/>
          <a:ln>
            <a:noFill/>
          </a:ln>
        </p:spPr>
        <p:txBody>
          <a:bodyPr spcFirstLastPara="1" vert="horz" wrap="square" lIns="68569" tIns="34275" rIns="68569" bIns="34275" rtlCol="0" anchor="t"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0800" marR="0" lvl="0" indent="0" algn="l" defTabSz="914400" rtl="0" eaLnBrk="1" fontAlgn="auto" latinLnBrk="0" hangingPunct="1">
              <a:lnSpc>
                <a:spcPct val="90000"/>
              </a:lnSpc>
              <a:spcBef>
                <a:spcPts val="600"/>
              </a:spcBef>
              <a:spcAft>
                <a:spcPts val="0"/>
              </a:spcAft>
              <a:buClr>
                <a:srgbClr val="000000"/>
              </a:buClr>
              <a:buSzPts val="2800"/>
              <a:buNone/>
              <a:tabLst/>
              <a:defRPr/>
            </a:pPr>
            <a:endParaRPr kumimoji="0" lang="en-GB" sz="1800" b="0" i="0" u="none" strike="noStrike" kern="0" cap="none" spc="0" normalizeH="0" baseline="0" noProof="0" dirty="0">
              <a:ln>
                <a:noFill/>
              </a:ln>
              <a:solidFill>
                <a:srgbClr val="000000"/>
              </a:solidFill>
              <a:effectLst/>
              <a:highlight>
                <a:srgbClr val="FFFF00"/>
              </a:highlight>
              <a:uLnTx/>
              <a:uFillTx/>
              <a:latin typeface="Montserrat" panose="00000500000000000000" pitchFamily="2" charset="0"/>
              <a:sym typeface="Rockwell"/>
            </a:endParaRPr>
          </a:p>
        </p:txBody>
      </p:sp>
      <p:sp>
        <p:nvSpPr>
          <p:cNvPr id="3" name="Subtitle 3">
            <a:extLst>
              <a:ext uri="{FF2B5EF4-FFF2-40B4-BE49-F238E27FC236}">
                <a16:creationId xmlns:a16="http://schemas.microsoft.com/office/drawing/2014/main" id="{13F6B983-B626-8BE6-F769-50306F903A65}"/>
              </a:ext>
            </a:extLst>
          </p:cNvPr>
          <p:cNvSpPr>
            <a:spLocks noGrp="1"/>
          </p:cNvSpPr>
          <p:nvPr>
            <p:ph type="subTitle" idx="1"/>
          </p:nvPr>
        </p:nvSpPr>
        <p:spPr>
          <a:xfrm>
            <a:off x="251520" y="1563153"/>
            <a:ext cx="6277360" cy="3962002"/>
          </a:xfrm>
        </p:spPr>
        <p:txBody>
          <a:bodyPr>
            <a:normAutofit fontScale="92500" lnSpcReduction="10000"/>
          </a:bodyPr>
          <a:lstStyle/>
          <a:p>
            <a:pPr marL="180000" indent="-180000">
              <a:lnSpc>
                <a:spcPct val="107000"/>
              </a:lnSpc>
              <a:buSzPct val="100000"/>
              <a:buBlip>
                <a:blip r:embed="rId3"/>
              </a:buBlip>
            </a:pPr>
            <a:r>
              <a:rPr lang="en-GB" b="1" dirty="0">
                <a:solidFill>
                  <a:schemeClr val="tx1"/>
                </a:solidFill>
              </a:rPr>
              <a:t>Wednesday 8</a:t>
            </a:r>
            <a:r>
              <a:rPr lang="en-GB" b="1" baseline="30000" dirty="0">
                <a:solidFill>
                  <a:schemeClr val="tx1"/>
                </a:solidFill>
              </a:rPr>
              <a:t>th</a:t>
            </a:r>
            <a:r>
              <a:rPr lang="en-GB" b="1" dirty="0">
                <a:solidFill>
                  <a:schemeClr val="tx1"/>
                </a:solidFill>
              </a:rPr>
              <a:t> July, 19:00</a:t>
            </a:r>
          </a:p>
          <a:p>
            <a:pPr marL="180000" indent="-180000">
              <a:lnSpc>
                <a:spcPct val="107000"/>
              </a:lnSpc>
              <a:buSzPct val="100000"/>
              <a:buBlip>
                <a:blip r:embed="rId3"/>
              </a:buBlip>
            </a:pPr>
            <a:endParaRPr lang="en-GB" dirty="0">
              <a:solidFill>
                <a:schemeClr val="tx1"/>
              </a:solidFill>
            </a:endParaRPr>
          </a:p>
          <a:p>
            <a:pPr marL="180000" indent="-180000">
              <a:lnSpc>
                <a:spcPct val="107000"/>
              </a:lnSpc>
              <a:buSzPct val="100000"/>
              <a:buBlip>
                <a:blip r:embed="rId3"/>
              </a:buBlip>
            </a:pPr>
            <a:r>
              <a:rPr lang="en-GB" sz="1800" dirty="0">
                <a:effectLst/>
                <a:latin typeface="Aptos" panose="020B0004020202020204" pitchFamily="34" charset="0"/>
                <a:ea typeface="Aptos" panose="020B0004020202020204" pitchFamily="34" charset="0"/>
                <a:cs typeface="Times New Roman" panose="02020603050405020304" pitchFamily="18" charset="0"/>
              </a:rPr>
              <a:t>Featured airfield: </a:t>
            </a:r>
            <a:r>
              <a:rPr lang="en-GB" sz="1800" dirty="0" err="1">
                <a:effectLst/>
                <a:latin typeface="Aptos" panose="020B0004020202020204" pitchFamily="34" charset="0"/>
                <a:ea typeface="Aptos" panose="020B0004020202020204" pitchFamily="34" charset="0"/>
                <a:cs typeface="Times New Roman" panose="02020603050405020304" pitchFamily="18" charset="0"/>
              </a:rPr>
              <a:t>Yatesbury</a:t>
            </a:r>
            <a:r>
              <a:rPr lang="en-GB" sz="1800" dirty="0">
                <a:effectLst/>
                <a:latin typeface="Aptos" panose="020B0004020202020204" pitchFamily="34" charset="0"/>
                <a:ea typeface="Aptos" panose="020B0004020202020204" pitchFamily="34" charset="0"/>
                <a:cs typeface="Times New Roman" panose="02020603050405020304" pitchFamily="18" charset="0"/>
              </a:rPr>
              <a:t>, Wiltshire </a:t>
            </a:r>
            <a:r>
              <a:rPr lang="en-GB" dirty="0">
                <a:latin typeface="Aptos" panose="020B0004020202020204" pitchFamily="34" charset="0"/>
                <a:ea typeface="Aptos" panose="020B0004020202020204" pitchFamily="34" charset="0"/>
                <a:cs typeface="Times New Roman" panose="02020603050405020304" pitchFamily="18" charset="0"/>
              </a:rPr>
              <a:t>(hoping for live broadcast)</a:t>
            </a:r>
          </a:p>
          <a:p>
            <a:pPr marL="180000" indent="-180000">
              <a:lnSpc>
                <a:spcPct val="107000"/>
              </a:lnSpc>
              <a:buSzPct val="100000"/>
              <a:buBlip>
                <a:blip r:embed="rId3"/>
              </a:buBlip>
            </a:pPr>
            <a:endParaRPr lang="en-GB" dirty="0">
              <a:latin typeface="Aptos" panose="020B0004020202020204" pitchFamily="34" charset="0"/>
              <a:ea typeface="Aptos" panose="020B0004020202020204" pitchFamily="34" charset="0"/>
              <a:cs typeface="Times New Roman" panose="02020603050405020304" pitchFamily="18" charset="0"/>
            </a:endParaRPr>
          </a:p>
          <a:p>
            <a:pPr marL="180000" indent="-180000">
              <a:lnSpc>
                <a:spcPct val="107000"/>
              </a:lnSpc>
              <a:buSzPct val="100000"/>
              <a:buBlip>
                <a:blip r:embed="rId3"/>
              </a:buBlip>
            </a:pPr>
            <a:endParaRPr lang="en-GB" dirty="0">
              <a:latin typeface="Aptos" panose="020B0004020202020204" pitchFamily="34" charset="0"/>
              <a:ea typeface="Aptos" panose="020B0004020202020204" pitchFamily="34" charset="0"/>
              <a:cs typeface="Times New Roman" panose="02020603050405020304" pitchFamily="18" charset="0"/>
            </a:endParaRPr>
          </a:p>
          <a:p>
            <a:pPr marL="180000" indent="-180000">
              <a:lnSpc>
                <a:spcPct val="107000"/>
              </a:lnSpc>
              <a:buSzPct val="100000"/>
              <a:buBlip>
                <a:blip r:embed="rId3"/>
              </a:buBlip>
            </a:pPr>
            <a:endParaRPr lang="en-GB" dirty="0">
              <a:latin typeface="Aptos" panose="020B0004020202020204" pitchFamily="34" charset="0"/>
              <a:ea typeface="Aptos" panose="020B0004020202020204" pitchFamily="34" charset="0"/>
              <a:cs typeface="Times New Roman" panose="02020603050405020304" pitchFamily="18" charset="0"/>
            </a:endParaRPr>
          </a:p>
          <a:p>
            <a:pPr marL="180000" indent="-180000">
              <a:lnSpc>
                <a:spcPct val="107000"/>
              </a:lnSpc>
              <a:buSzPct val="100000"/>
              <a:buBlip>
                <a:blip r:embed="rId3"/>
              </a:buBlip>
            </a:pPr>
            <a:endParaRPr lang="en-GB" dirty="0">
              <a:latin typeface="Aptos" panose="020B0004020202020204" pitchFamily="34" charset="0"/>
              <a:ea typeface="Aptos" panose="020B0004020202020204" pitchFamily="34" charset="0"/>
              <a:cs typeface="Times New Roman" panose="02020603050405020304" pitchFamily="18" charset="0"/>
            </a:endParaRPr>
          </a:p>
          <a:p>
            <a:pPr marL="180000" indent="-180000">
              <a:lnSpc>
                <a:spcPct val="107000"/>
              </a:lnSpc>
              <a:buSzPct val="100000"/>
              <a:buBlip>
                <a:blip r:embed="rId3"/>
              </a:buBlip>
            </a:pPr>
            <a:endParaRPr lang="en-GB" sz="1800" dirty="0">
              <a:effectLst/>
              <a:latin typeface="Aptos" panose="020B0004020202020204" pitchFamily="34" charset="0"/>
              <a:ea typeface="Aptos" panose="020B0004020202020204" pitchFamily="34" charset="0"/>
              <a:cs typeface="Times New Roman" panose="02020603050405020304" pitchFamily="18" charset="0"/>
            </a:endParaRPr>
          </a:p>
          <a:p>
            <a:pPr marL="180000" indent="-180000">
              <a:lnSpc>
                <a:spcPct val="107000"/>
              </a:lnSpc>
              <a:buSzPct val="100000"/>
              <a:buBlip>
                <a:blip r:embed="rId3"/>
              </a:buBlip>
            </a:pPr>
            <a:endParaRPr lang="en-GB" sz="1800" dirty="0">
              <a:effectLst/>
              <a:latin typeface="Aptos" panose="020B0004020202020204" pitchFamily="34" charset="0"/>
              <a:ea typeface="Aptos" panose="020B0004020202020204" pitchFamily="34" charset="0"/>
              <a:cs typeface="Times New Roman" panose="02020603050405020304" pitchFamily="18" charset="0"/>
            </a:endParaRPr>
          </a:p>
          <a:p>
            <a:pPr marL="180000" indent="-180000">
              <a:lnSpc>
                <a:spcPct val="107000"/>
              </a:lnSpc>
              <a:buSzPct val="100000"/>
              <a:buBlip>
                <a:blip r:embed="rId3"/>
              </a:buBlip>
            </a:pPr>
            <a:endParaRPr lang="en-GB" sz="1800" dirty="0">
              <a:effectLst/>
              <a:latin typeface="Aptos" panose="020B0004020202020204" pitchFamily="34" charset="0"/>
              <a:ea typeface="Aptos" panose="020B0004020202020204" pitchFamily="34" charset="0"/>
              <a:cs typeface="Times New Roman" panose="02020603050405020304" pitchFamily="18" charset="0"/>
            </a:endParaRPr>
          </a:p>
          <a:p>
            <a:pPr marL="180000" indent="-180000">
              <a:lnSpc>
                <a:spcPct val="107000"/>
              </a:lnSpc>
              <a:buSzPct val="100000"/>
              <a:buBlip>
                <a:blip r:embed="rId3"/>
              </a:buBlip>
            </a:pPr>
            <a:endParaRPr lang="en-GB" sz="1800" dirty="0">
              <a:effectLst/>
              <a:latin typeface="Aptos" panose="020B0004020202020204" pitchFamily="34" charset="0"/>
              <a:ea typeface="Aptos" panose="020B0004020202020204" pitchFamily="34" charset="0"/>
              <a:cs typeface="Times New Roman" panose="02020603050405020304" pitchFamily="18" charset="0"/>
            </a:endParaRPr>
          </a:p>
          <a:p>
            <a:pPr marL="180000" indent="-180000">
              <a:lnSpc>
                <a:spcPct val="107000"/>
              </a:lnSpc>
              <a:buSzPct val="100000"/>
              <a:buBlip>
                <a:blip r:embed="rId3"/>
              </a:buBlip>
            </a:pPr>
            <a:r>
              <a:rPr lang="en-GB" dirty="0">
                <a:latin typeface="Aptos" panose="020B0004020202020204" pitchFamily="34" charset="0"/>
                <a:ea typeface="Aptos" panose="020B0004020202020204" pitchFamily="34" charset="0"/>
                <a:cs typeface="Times New Roman" panose="02020603050405020304" pitchFamily="18" charset="0"/>
              </a:rPr>
              <a:t>Also: how to do General Aviation Reports</a:t>
            </a:r>
            <a:endParaRPr lang="en-GB"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22C2462-6549-1655-D978-8457935AA4E9}"/>
              </a:ext>
            </a:extLst>
          </p:cNvPr>
          <p:cNvSpPr txBox="1"/>
          <p:nvPr/>
        </p:nvSpPr>
        <p:spPr>
          <a:xfrm>
            <a:off x="1043608" y="5597047"/>
            <a:ext cx="7056784" cy="671915"/>
          </a:xfrm>
          <a:prstGeom prst="rect">
            <a:avLst/>
          </a:prstGeom>
          <a:noFill/>
        </p:spPr>
        <p:txBody>
          <a:bodyPr wrap="square">
            <a:spAutoFit/>
          </a:bodyPr>
          <a:lstStyle/>
          <a:p>
            <a:pPr marL="180000" indent="-180000">
              <a:lnSpc>
                <a:spcPct val="107000"/>
              </a:lnSpc>
              <a:buSzPct val="100000"/>
              <a:buBlip>
                <a:blip r:embed="rId3"/>
              </a:buBlip>
            </a:pPr>
            <a:r>
              <a:rPr lang="en-GB" dirty="0">
                <a:solidFill>
                  <a:schemeClr val="tx1"/>
                </a:solidFill>
              </a:rPr>
              <a:t>We want to feature a wide variety of airfields across the UK, as well as other topics; please get in touch with suggestions and offers of help!</a:t>
            </a:r>
          </a:p>
        </p:txBody>
      </p:sp>
      <p:sp>
        <p:nvSpPr>
          <p:cNvPr id="5" name="Title 1">
            <a:extLst>
              <a:ext uri="{FF2B5EF4-FFF2-40B4-BE49-F238E27FC236}">
                <a16:creationId xmlns:a16="http://schemas.microsoft.com/office/drawing/2014/main" id="{A08C3045-198A-8F77-0A6F-1F0A0CEFF39A}"/>
              </a:ext>
            </a:extLst>
          </p:cNvPr>
          <p:cNvSpPr txBox="1">
            <a:spLocks/>
          </p:cNvSpPr>
          <p:nvPr/>
        </p:nvSpPr>
        <p:spPr>
          <a:xfrm>
            <a:off x="683568" y="153553"/>
            <a:ext cx="7427168" cy="571499"/>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13500000" scaled="1"/>
            <a:tileRect/>
          </a:gradFill>
          <a:ln w="38100">
            <a:solidFill>
              <a:srgbClr val="7030A0"/>
            </a:solidFill>
          </a:ln>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Zona Pro" panose="02010A03040002020004" pitchFamily="50" charset="0"/>
                <a:ea typeface="+mj-ea"/>
                <a:cs typeface="+mj-cs"/>
              </a:defRPr>
            </a:lvl1pPr>
          </a:lstStyle>
          <a:p>
            <a:r>
              <a:rPr lang="en-GB" dirty="0"/>
              <a:t>Save the date</a:t>
            </a:r>
          </a:p>
        </p:txBody>
      </p:sp>
      <p:pic>
        <p:nvPicPr>
          <p:cNvPr id="6" name="Picture 5">
            <a:extLst>
              <a:ext uri="{FF2B5EF4-FFF2-40B4-BE49-F238E27FC236}">
                <a16:creationId xmlns:a16="http://schemas.microsoft.com/office/drawing/2014/main" id="{A959D594-8439-6961-B300-E81C323E4518}"/>
              </a:ext>
            </a:extLst>
          </p:cNvPr>
          <p:cNvPicPr>
            <a:picLocks noChangeAspect="1"/>
          </p:cNvPicPr>
          <p:nvPr/>
        </p:nvPicPr>
        <p:blipFill>
          <a:blip r:embed="rId4"/>
          <a:stretch>
            <a:fillRect/>
          </a:stretch>
        </p:blipFill>
        <p:spPr>
          <a:xfrm>
            <a:off x="611560" y="2743270"/>
            <a:ext cx="7793514" cy="2039295"/>
          </a:xfrm>
          <a:prstGeom prst="rect">
            <a:avLst/>
          </a:prstGeom>
        </p:spPr>
      </p:pic>
    </p:spTree>
    <p:extLst>
      <p:ext uri="{BB962C8B-B14F-4D97-AF65-F5344CB8AC3E}">
        <p14:creationId xmlns:p14="http://schemas.microsoft.com/office/powerpoint/2010/main" val="1003863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3281-F149-49C3-8403-6F51AE08252E}"/>
              </a:ext>
            </a:extLst>
          </p:cNvPr>
          <p:cNvSpPr>
            <a:spLocks noGrp="1"/>
          </p:cNvSpPr>
          <p:nvPr>
            <p:ph type="title"/>
          </p:nvPr>
        </p:nvSpPr>
        <p:spPr>
          <a:xfrm>
            <a:off x="457200" y="274638"/>
            <a:ext cx="7427168" cy="706090"/>
          </a:xfrm>
        </p:spPr>
        <p:txBody>
          <a:bodyPr>
            <a:normAutofit fontScale="90000"/>
          </a:bodyPr>
          <a:lstStyle/>
          <a:p>
            <a:r>
              <a:rPr lang="en-GB" dirty="0"/>
              <a:t>This evening</a:t>
            </a:r>
          </a:p>
        </p:txBody>
      </p:sp>
      <p:sp>
        <p:nvSpPr>
          <p:cNvPr id="4" name="Subtitle 3">
            <a:extLst>
              <a:ext uri="{FF2B5EF4-FFF2-40B4-BE49-F238E27FC236}">
                <a16:creationId xmlns:a16="http://schemas.microsoft.com/office/drawing/2014/main" id="{4E02DE28-9C23-4395-932F-5AF6857C9455}"/>
              </a:ext>
            </a:extLst>
          </p:cNvPr>
          <p:cNvSpPr>
            <a:spLocks noGrp="1"/>
          </p:cNvSpPr>
          <p:nvPr>
            <p:ph type="subTitle" idx="1"/>
          </p:nvPr>
        </p:nvSpPr>
        <p:spPr>
          <a:xfrm>
            <a:off x="467544" y="1772816"/>
            <a:ext cx="7272808" cy="4276545"/>
          </a:xfrm>
        </p:spPr>
        <p:txBody>
          <a:bodyPr>
            <a:normAutofit fontScale="77500" lnSpcReduction="20000"/>
          </a:bodyPr>
          <a:lstStyle/>
          <a:p>
            <a:pPr marL="180000" indent="-180000">
              <a:lnSpc>
                <a:spcPct val="107000"/>
              </a:lnSpc>
              <a:buSzPct val="100000"/>
              <a:buBlip>
                <a:blip r:embed="rId3"/>
              </a:buBlip>
            </a:pPr>
            <a:r>
              <a:rPr lang="en-GB" sz="2000" dirty="0">
                <a:solidFill>
                  <a:schemeClr val="tx1"/>
                </a:solidFill>
              </a:rPr>
              <a:t>Introduction to BMAA Club Nights</a:t>
            </a:r>
          </a:p>
          <a:p>
            <a:pPr marL="808650" lvl="1" indent="-180000">
              <a:lnSpc>
                <a:spcPct val="107000"/>
              </a:lnSpc>
              <a:buSzPct val="100000"/>
              <a:buBlip>
                <a:blip r:embed="rId3"/>
              </a:buBlip>
            </a:pPr>
            <a:r>
              <a:rPr lang="en-GB" sz="2000" dirty="0">
                <a:solidFill>
                  <a:schemeClr val="tx1"/>
                </a:solidFill>
              </a:rPr>
              <a:t>(2</a:t>
            </a:r>
            <a:r>
              <a:rPr lang="en-GB" sz="2000" baseline="30000" dirty="0">
                <a:solidFill>
                  <a:schemeClr val="tx1"/>
                </a:solidFill>
              </a:rPr>
              <a:t>nd</a:t>
            </a:r>
            <a:r>
              <a:rPr lang="en-GB" sz="2000" dirty="0">
                <a:solidFill>
                  <a:schemeClr val="tx1"/>
                </a:solidFill>
              </a:rPr>
              <a:t> Wednesday every month)</a:t>
            </a:r>
          </a:p>
          <a:p>
            <a:pPr marL="180000" indent="-180000">
              <a:lnSpc>
                <a:spcPct val="107000"/>
              </a:lnSpc>
              <a:buSzPct val="100000"/>
              <a:buBlip>
                <a:blip r:embed="rId3"/>
              </a:buBlip>
            </a:pPr>
            <a:endParaRPr lang="en-GB" sz="2000" dirty="0">
              <a:solidFill>
                <a:schemeClr val="tx1"/>
              </a:solidFill>
            </a:endParaRPr>
          </a:p>
          <a:p>
            <a:pPr marL="180000" indent="-180000">
              <a:lnSpc>
                <a:spcPct val="107000"/>
              </a:lnSpc>
              <a:buSzPct val="100000"/>
              <a:buBlip>
                <a:blip r:embed="rId3"/>
              </a:buBlip>
            </a:pPr>
            <a:r>
              <a:rPr lang="en-GB" sz="2000" dirty="0">
                <a:solidFill>
                  <a:schemeClr val="tx1"/>
                </a:solidFill>
              </a:rPr>
              <a:t>Introduction to our special guests</a:t>
            </a:r>
          </a:p>
          <a:p>
            <a:pPr marL="180000" indent="-180000">
              <a:lnSpc>
                <a:spcPct val="107000"/>
              </a:lnSpc>
              <a:buSzPct val="100000"/>
              <a:buBlip>
                <a:blip r:embed="rId3"/>
              </a:buBlip>
            </a:pPr>
            <a:endParaRPr lang="en-GB" sz="2000" dirty="0">
              <a:solidFill>
                <a:schemeClr val="tx1"/>
              </a:solidFill>
            </a:endParaRPr>
          </a:p>
          <a:p>
            <a:pPr marL="180000" indent="-180000">
              <a:lnSpc>
                <a:spcPct val="107000"/>
              </a:lnSpc>
              <a:buSzPct val="100000"/>
              <a:buBlip>
                <a:blip r:embed="rId3"/>
              </a:buBlip>
            </a:pPr>
            <a:r>
              <a:rPr lang="en-GB" sz="2000" dirty="0">
                <a:solidFill>
                  <a:schemeClr val="tx1"/>
                </a:solidFill>
              </a:rPr>
              <a:t>Why should you go to St. Micks in the first place?</a:t>
            </a:r>
          </a:p>
          <a:p>
            <a:pPr marL="180000" indent="-180000">
              <a:lnSpc>
                <a:spcPct val="107000"/>
              </a:lnSpc>
              <a:buSzPct val="100000"/>
              <a:buBlip>
                <a:blip r:embed="rId3"/>
              </a:buBlip>
            </a:pPr>
            <a:r>
              <a:rPr lang="en-GB" sz="2000" dirty="0">
                <a:solidFill>
                  <a:schemeClr val="tx1"/>
                </a:solidFill>
              </a:rPr>
              <a:t>How do you go about it (legal stuff)</a:t>
            </a:r>
          </a:p>
          <a:p>
            <a:pPr marL="180000" indent="-180000">
              <a:lnSpc>
                <a:spcPct val="107000"/>
              </a:lnSpc>
              <a:buSzPct val="100000"/>
              <a:buBlip>
                <a:blip r:embed="rId3"/>
              </a:buBlip>
            </a:pPr>
            <a:r>
              <a:rPr lang="en-GB" sz="2000" dirty="0">
                <a:solidFill>
                  <a:schemeClr val="tx1"/>
                </a:solidFill>
              </a:rPr>
              <a:t>What to watch out for</a:t>
            </a:r>
          </a:p>
          <a:p>
            <a:pPr marL="180000" indent="-180000">
              <a:lnSpc>
                <a:spcPct val="107000"/>
              </a:lnSpc>
              <a:buSzPct val="100000"/>
              <a:buBlip>
                <a:blip r:embed="rId3"/>
              </a:buBlip>
            </a:pPr>
            <a:r>
              <a:rPr lang="en-GB" sz="2000" dirty="0">
                <a:solidFill>
                  <a:schemeClr val="tx1"/>
                </a:solidFill>
              </a:rPr>
              <a:t>Specific instructions and plate details</a:t>
            </a:r>
          </a:p>
          <a:p>
            <a:pPr marL="180000" indent="-180000">
              <a:lnSpc>
                <a:spcPct val="107000"/>
              </a:lnSpc>
              <a:buSzPct val="100000"/>
              <a:buBlip>
                <a:blip r:embed="rId3"/>
              </a:buBlip>
            </a:pPr>
            <a:endParaRPr lang="en-GB" sz="2000" dirty="0">
              <a:solidFill>
                <a:schemeClr val="tx1"/>
              </a:solidFill>
            </a:endParaRPr>
          </a:p>
          <a:p>
            <a:pPr marL="180000" indent="-180000">
              <a:lnSpc>
                <a:spcPct val="107000"/>
              </a:lnSpc>
              <a:buSzPct val="100000"/>
              <a:buBlip>
                <a:blip r:embed="rId3"/>
              </a:buBlip>
            </a:pPr>
            <a:r>
              <a:rPr lang="en-GB" sz="2000" dirty="0">
                <a:solidFill>
                  <a:schemeClr val="tx1"/>
                </a:solidFill>
              </a:rPr>
              <a:t>What are D&amp;D there for? How can they help us?</a:t>
            </a:r>
          </a:p>
          <a:p>
            <a:pPr marL="180000" indent="-180000">
              <a:lnSpc>
                <a:spcPct val="107000"/>
              </a:lnSpc>
              <a:buSzPct val="100000"/>
              <a:buBlip>
                <a:blip r:embed="rId3"/>
              </a:buBlip>
            </a:pPr>
            <a:r>
              <a:rPr lang="en-GB" sz="2000" dirty="0">
                <a:solidFill>
                  <a:schemeClr val="tx1"/>
                </a:solidFill>
              </a:rPr>
              <a:t>How do we talk to them? What would they like from us?</a:t>
            </a:r>
          </a:p>
          <a:p>
            <a:pPr marL="180000" indent="-180000">
              <a:lnSpc>
                <a:spcPct val="107000"/>
              </a:lnSpc>
              <a:buSzPct val="100000"/>
              <a:buBlip>
                <a:blip r:embed="rId3"/>
              </a:buBlip>
            </a:pPr>
            <a:endParaRPr lang="en-GB" sz="2000" dirty="0">
              <a:solidFill>
                <a:schemeClr val="tx1"/>
              </a:solidFill>
            </a:endParaRPr>
          </a:p>
          <a:p>
            <a:pPr marL="180000" indent="-180000">
              <a:lnSpc>
                <a:spcPct val="107000"/>
              </a:lnSpc>
              <a:buSzPct val="100000"/>
              <a:buBlip>
                <a:blip r:embed="rId3"/>
              </a:buBlip>
            </a:pPr>
            <a:r>
              <a:rPr lang="en-GB" sz="2000" dirty="0">
                <a:solidFill>
                  <a:schemeClr val="tx1"/>
                </a:solidFill>
              </a:rPr>
              <a:t>Q&amp;A (put in the chat please)</a:t>
            </a:r>
          </a:p>
          <a:p>
            <a:pPr marL="180000" indent="-180000">
              <a:lnSpc>
                <a:spcPct val="107000"/>
              </a:lnSpc>
              <a:buSzPct val="100000"/>
              <a:buBlip>
                <a:blip r:embed="rId3"/>
              </a:buBlip>
            </a:pPr>
            <a:endParaRPr lang="en-GB" sz="2000" dirty="0">
              <a:solidFill>
                <a:schemeClr val="tx1"/>
              </a:solidFill>
            </a:endParaRPr>
          </a:p>
          <a:p>
            <a:pPr marL="180000" indent="-180000">
              <a:lnSpc>
                <a:spcPct val="107000"/>
              </a:lnSpc>
              <a:buSzPct val="100000"/>
              <a:buBlip>
                <a:blip r:embed="rId3"/>
              </a:buBlip>
            </a:pPr>
            <a:r>
              <a:rPr lang="en-GB" sz="2000" dirty="0">
                <a:solidFill>
                  <a:schemeClr val="tx1"/>
                </a:solidFill>
              </a:rPr>
              <a:t>Next month … </a:t>
            </a:r>
            <a:r>
              <a:rPr lang="en-GB" sz="2000" dirty="0" err="1">
                <a:solidFill>
                  <a:schemeClr val="tx1"/>
                </a:solidFill>
              </a:rPr>
              <a:t>Yatesbury</a:t>
            </a:r>
            <a:r>
              <a:rPr lang="en-GB" sz="2000" dirty="0">
                <a:solidFill>
                  <a:schemeClr val="tx1"/>
                </a:solidFill>
              </a:rPr>
              <a:t> + General Aviation Reports</a:t>
            </a:r>
          </a:p>
          <a:p>
            <a:pPr marL="180000" indent="-180000">
              <a:lnSpc>
                <a:spcPct val="107000"/>
              </a:lnSpc>
              <a:buSzPct val="100000"/>
              <a:buBlip>
                <a:blip r:embed="rId3"/>
              </a:buBlip>
            </a:pPr>
            <a:endParaRPr lang="en-GB" sz="1800" dirty="0">
              <a:solidFill>
                <a:schemeClr val="tx1"/>
              </a:solidFill>
            </a:endParaRPr>
          </a:p>
          <a:p>
            <a:pPr marL="180000" indent="-180000">
              <a:lnSpc>
                <a:spcPct val="107000"/>
              </a:lnSpc>
              <a:buSzPct val="100000"/>
              <a:buBlip>
                <a:blip r:embed="rId3"/>
              </a:buBlip>
            </a:pPr>
            <a:endParaRPr lang="en-GB" sz="1800" dirty="0">
              <a:solidFill>
                <a:schemeClr val="tx1"/>
              </a:solidFill>
            </a:endParaRPr>
          </a:p>
          <a:p>
            <a:pPr marL="914400" lvl="1" indent="-285750" algn="l">
              <a:buBlip>
                <a:blip r:embed="rId3"/>
              </a:buBlip>
            </a:pPr>
            <a:endParaRPr lang="en-GB" dirty="0"/>
          </a:p>
        </p:txBody>
      </p:sp>
    </p:spTree>
    <p:extLst>
      <p:ext uri="{BB962C8B-B14F-4D97-AF65-F5344CB8AC3E}">
        <p14:creationId xmlns:p14="http://schemas.microsoft.com/office/powerpoint/2010/main" val="2549702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98B6B8E1-0BF6-4CBD-9493-6990EEA72F57}"/>
              </a:ext>
            </a:extLst>
          </p:cNvPr>
          <p:cNvGrpSpPr/>
          <p:nvPr/>
        </p:nvGrpSpPr>
        <p:grpSpPr>
          <a:xfrm>
            <a:off x="539552" y="2260600"/>
            <a:ext cx="8611055" cy="1210733"/>
            <a:chOff x="539552" y="2260600"/>
            <a:chExt cx="8611055" cy="1210733"/>
          </a:xfrm>
        </p:grpSpPr>
        <p:sp>
          <p:nvSpPr>
            <p:cNvPr id="13" name="Rectangle: Rounded Corners 12">
              <a:extLst>
                <a:ext uri="{FF2B5EF4-FFF2-40B4-BE49-F238E27FC236}">
                  <a16:creationId xmlns:a16="http://schemas.microsoft.com/office/drawing/2014/main" id="{AFEDBD98-E740-4239-BCCA-FA5842F17CC2}"/>
                </a:ext>
              </a:extLst>
            </p:cNvPr>
            <p:cNvSpPr/>
            <p:nvPr/>
          </p:nvSpPr>
          <p:spPr>
            <a:xfrm>
              <a:off x="539552" y="2275203"/>
              <a:ext cx="8535855" cy="1180465"/>
            </a:xfrm>
            <a:prstGeom prst="round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13500000" scaled="1"/>
              <a:tileRect/>
            </a:gra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Rectangle 11">
              <a:extLst>
                <a:ext uri="{FF2B5EF4-FFF2-40B4-BE49-F238E27FC236}">
                  <a16:creationId xmlns:a16="http://schemas.microsoft.com/office/drawing/2014/main" id="{81A5CD34-0E82-4E2F-8DCD-517C1E9495F9}"/>
                </a:ext>
              </a:extLst>
            </p:cNvPr>
            <p:cNvSpPr/>
            <p:nvPr/>
          </p:nvSpPr>
          <p:spPr>
            <a:xfrm>
              <a:off x="8634352" y="2260600"/>
              <a:ext cx="516255" cy="1210733"/>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grpSp>
      <p:sp>
        <p:nvSpPr>
          <p:cNvPr id="2" name="Title 1"/>
          <p:cNvSpPr>
            <a:spLocks noGrp="1"/>
          </p:cNvSpPr>
          <p:nvPr>
            <p:ph type="ctrTitle"/>
          </p:nvPr>
        </p:nvSpPr>
        <p:spPr>
          <a:xfrm>
            <a:off x="685800" y="2130425"/>
            <a:ext cx="7772400" cy="1470025"/>
          </a:xfrm>
        </p:spPr>
        <p:txBody>
          <a:bodyPr>
            <a:normAutofit/>
          </a:bodyPr>
          <a:lstStyle/>
          <a:p>
            <a:r>
              <a:rPr lang="en-GB" sz="4000" dirty="0">
                <a:latin typeface="Zona Pro" panose="02010A03040002020004" pitchFamily="50" charset="0"/>
              </a:rPr>
              <a:t>Thank you</a:t>
            </a:r>
            <a:r>
              <a:rPr lang="en-GB" dirty="0">
                <a:latin typeface="Zona Pro" panose="02010A03040002020004" pitchFamily="50" charset="0"/>
              </a:rPr>
              <a:t>  </a:t>
            </a:r>
            <a:br>
              <a:rPr lang="en-GB" dirty="0">
                <a:latin typeface="Zona Pro" panose="02010A03040002020004" pitchFamily="50" charset="0"/>
              </a:rPr>
            </a:br>
            <a:endParaRPr lang="en-GB" sz="3200" dirty="0">
              <a:latin typeface="Zona Pro ExtraLight" panose="02010A03040002020004" pitchFamily="50"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188640"/>
            <a:ext cx="1460667" cy="1349150"/>
          </a:xfrm>
          <a:prstGeom prst="rect">
            <a:avLst/>
          </a:prstGeom>
        </p:spPr>
      </p:pic>
      <p:cxnSp>
        <p:nvCxnSpPr>
          <p:cNvPr id="9" name="Straight Connector 8">
            <a:extLst>
              <a:ext uri="{FF2B5EF4-FFF2-40B4-BE49-F238E27FC236}">
                <a16:creationId xmlns:a16="http://schemas.microsoft.com/office/drawing/2014/main" id="{166A0AD4-5395-4B3E-9296-017AF7DEEE96}"/>
              </a:ext>
            </a:extLst>
          </p:cNvPr>
          <p:cNvCxnSpPr>
            <a:cxnSpLocks/>
          </p:cNvCxnSpPr>
          <p:nvPr/>
        </p:nvCxnSpPr>
        <p:spPr>
          <a:xfrm>
            <a:off x="467544" y="6597352"/>
            <a:ext cx="8424936"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pic>
        <p:nvPicPr>
          <p:cNvPr id="14" name="Google Shape;222;p18">
            <a:extLst>
              <a:ext uri="{FF2B5EF4-FFF2-40B4-BE49-F238E27FC236}">
                <a16:creationId xmlns:a16="http://schemas.microsoft.com/office/drawing/2014/main" id="{F4941122-CBDC-4101-919C-4D78439A1DBF}"/>
              </a:ext>
            </a:extLst>
          </p:cNvPr>
          <p:cNvPicPr preferRelativeResize="0"/>
          <p:nvPr/>
        </p:nvPicPr>
        <p:blipFill rotWithShape="1">
          <a:blip r:embed="rId4">
            <a:alphaModFix/>
          </a:blip>
          <a:srcRect/>
          <a:stretch/>
        </p:blipFill>
        <p:spPr>
          <a:xfrm>
            <a:off x="2765448" y="212644"/>
            <a:ext cx="2380039" cy="1818357"/>
          </a:xfrm>
          <a:prstGeom prst="rect">
            <a:avLst/>
          </a:prstGeom>
          <a:noFill/>
          <a:ln>
            <a:noFill/>
          </a:ln>
        </p:spPr>
      </p:pic>
      <p:pic>
        <p:nvPicPr>
          <p:cNvPr id="16" name="Google Shape;224;p18">
            <a:extLst>
              <a:ext uri="{FF2B5EF4-FFF2-40B4-BE49-F238E27FC236}">
                <a16:creationId xmlns:a16="http://schemas.microsoft.com/office/drawing/2014/main" id="{25E1D586-DD94-4BEB-B49B-EB134D4D7353}"/>
              </a:ext>
            </a:extLst>
          </p:cNvPr>
          <p:cNvPicPr preferRelativeResize="0"/>
          <p:nvPr/>
        </p:nvPicPr>
        <p:blipFill rotWithShape="1">
          <a:blip r:embed="rId5">
            <a:alphaModFix/>
          </a:blip>
          <a:srcRect/>
          <a:stretch/>
        </p:blipFill>
        <p:spPr>
          <a:xfrm>
            <a:off x="5144290" y="202201"/>
            <a:ext cx="2308029" cy="1828800"/>
          </a:xfrm>
          <a:prstGeom prst="rect">
            <a:avLst/>
          </a:prstGeom>
          <a:noFill/>
          <a:ln>
            <a:noFill/>
          </a:ln>
        </p:spPr>
      </p:pic>
      <p:pic>
        <p:nvPicPr>
          <p:cNvPr id="17" name="Google Shape;225;p18">
            <a:extLst>
              <a:ext uri="{FF2B5EF4-FFF2-40B4-BE49-F238E27FC236}">
                <a16:creationId xmlns:a16="http://schemas.microsoft.com/office/drawing/2014/main" id="{6EDC7E3C-3392-4E51-AC14-4D54C09CA67E}"/>
              </a:ext>
            </a:extLst>
          </p:cNvPr>
          <p:cNvPicPr preferRelativeResize="0"/>
          <p:nvPr/>
        </p:nvPicPr>
        <p:blipFill rotWithShape="1">
          <a:blip r:embed="rId6">
            <a:alphaModFix/>
          </a:blip>
          <a:srcRect/>
          <a:stretch/>
        </p:blipFill>
        <p:spPr>
          <a:xfrm>
            <a:off x="265137" y="202201"/>
            <a:ext cx="2500313" cy="1828800"/>
          </a:xfrm>
          <a:prstGeom prst="rect">
            <a:avLst/>
          </a:prstGeom>
          <a:noFill/>
          <a:ln>
            <a:noFill/>
          </a:ln>
        </p:spPr>
      </p:pic>
      <p:sp>
        <p:nvSpPr>
          <p:cNvPr id="20" name="TextBox 19">
            <a:extLst>
              <a:ext uri="{FF2B5EF4-FFF2-40B4-BE49-F238E27FC236}">
                <a16:creationId xmlns:a16="http://schemas.microsoft.com/office/drawing/2014/main" id="{253EEFDF-60C3-49D0-8EC1-521F0272A1D9}"/>
              </a:ext>
            </a:extLst>
          </p:cNvPr>
          <p:cNvSpPr txBox="1"/>
          <p:nvPr/>
        </p:nvSpPr>
        <p:spPr>
          <a:xfrm>
            <a:off x="2278546" y="3729822"/>
            <a:ext cx="4586908" cy="461665"/>
          </a:xfrm>
          <a:prstGeom prst="rect">
            <a:avLst/>
          </a:prstGeom>
          <a:noFill/>
        </p:spPr>
        <p:txBody>
          <a:bodyPr wrap="square">
            <a:spAutoFit/>
          </a:bodyPr>
          <a:lstStyle/>
          <a:p>
            <a:pPr algn="ctr"/>
            <a:r>
              <a:rPr lang="en-GB" sz="2400" i="1" dirty="0">
                <a:latin typeface="Montserrat" panose="00000500000000000000" pitchFamily="2" charset="0"/>
              </a:rPr>
              <a:t>Wishing you safe flights </a:t>
            </a:r>
          </a:p>
        </p:txBody>
      </p:sp>
      <p:pic>
        <p:nvPicPr>
          <p:cNvPr id="7" name="Picture 6" descr="A picture containing outdoor, sky, mountain, rock&#10;&#10;Description automatically generated">
            <a:extLst>
              <a:ext uri="{FF2B5EF4-FFF2-40B4-BE49-F238E27FC236}">
                <a16:creationId xmlns:a16="http://schemas.microsoft.com/office/drawing/2014/main" id="{DEB80E1F-57B5-485F-A8B7-F06046F0DA11}"/>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3247925" y="4560819"/>
            <a:ext cx="2864174" cy="1909449"/>
          </a:xfrm>
          <a:prstGeom prst="rect">
            <a:avLst/>
          </a:prstGeom>
        </p:spPr>
      </p:pic>
    </p:spTree>
    <p:extLst>
      <p:ext uri="{BB962C8B-B14F-4D97-AF65-F5344CB8AC3E}">
        <p14:creationId xmlns:p14="http://schemas.microsoft.com/office/powerpoint/2010/main" val="220987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3281-F149-49C3-8403-6F51AE08252E}"/>
              </a:ext>
            </a:extLst>
          </p:cNvPr>
          <p:cNvSpPr>
            <a:spLocks noGrp="1"/>
          </p:cNvSpPr>
          <p:nvPr>
            <p:ph type="title"/>
          </p:nvPr>
        </p:nvSpPr>
        <p:spPr>
          <a:xfrm>
            <a:off x="457200" y="274638"/>
            <a:ext cx="7427168" cy="706090"/>
          </a:xfrm>
        </p:spPr>
        <p:txBody>
          <a:bodyPr>
            <a:normAutofit fontScale="90000"/>
          </a:bodyPr>
          <a:lstStyle/>
          <a:p>
            <a:r>
              <a:rPr lang="en-GB" dirty="0"/>
              <a:t>Introducing our special guest #1</a:t>
            </a:r>
          </a:p>
        </p:txBody>
      </p:sp>
      <p:sp>
        <p:nvSpPr>
          <p:cNvPr id="4" name="Subtitle 3">
            <a:extLst>
              <a:ext uri="{FF2B5EF4-FFF2-40B4-BE49-F238E27FC236}">
                <a16:creationId xmlns:a16="http://schemas.microsoft.com/office/drawing/2014/main" id="{4E02DE28-9C23-4395-932F-5AF6857C9455}"/>
              </a:ext>
            </a:extLst>
          </p:cNvPr>
          <p:cNvSpPr>
            <a:spLocks noGrp="1"/>
          </p:cNvSpPr>
          <p:nvPr>
            <p:ph type="subTitle" idx="1"/>
          </p:nvPr>
        </p:nvSpPr>
        <p:spPr>
          <a:xfrm>
            <a:off x="467544" y="1772816"/>
            <a:ext cx="8136904" cy="4276545"/>
          </a:xfrm>
        </p:spPr>
        <p:txBody>
          <a:bodyPr>
            <a:normAutofit/>
          </a:bodyPr>
          <a:lstStyle/>
          <a:p>
            <a:pPr marL="180000" indent="-180000">
              <a:lnSpc>
                <a:spcPct val="107000"/>
              </a:lnSpc>
              <a:buSzPct val="100000"/>
              <a:buBlip>
                <a:blip r:embed="rId3"/>
              </a:buBlip>
            </a:pPr>
            <a:r>
              <a:rPr lang="en-GB" sz="2000" b="1" dirty="0">
                <a:solidFill>
                  <a:schemeClr val="tx1"/>
                </a:solidFill>
              </a:rPr>
              <a:t>Paul Turner, St. Michaels Airfield</a:t>
            </a:r>
          </a:p>
          <a:p>
            <a:pPr marL="180000" indent="-180000">
              <a:lnSpc>
                <a:spcPct val="107000"/>
              </a:lnSpc>
              <a:buSzPct val="100000"/>
              <a:buBlip>
                <a:blip r:embed="rId3"/>
              </a:buBlip>
            </a:pPr>
            <a:endParaRPr lang="en-GB" sz="2000" dirty="0">
              <a:solidFill>
                <a:schemeClr val="tx1"/>
              </a:solidFill>
            </a:endParaRPr>
          </a:p>
          <a:p>
            <a:pPr marL="180000" indent="-180000">
              <a:lnSpc>
                <a:spcPct val="107000"/>
              </a:lnSpc>
              <a:buSzPct val="100000"/>
              <a:buBlip>
                <a:blip r:embed="rId3"/>
              </a:buBlip>
            </a:pPr>
            <a:r>
              <a:rPr lang="en-GB" sz="2000" dirty="0">
                <a:solidFill>
                  <a:schemeClr val="tx1"/>
                </a:solidFill>
              </a:rPr>
              <a:t>Been flying for how long?</a:t>
            </a:r>
          </a:p>
          <a:p>
            <a:pPr marL="180000" indent="-180000">
              <a:lnSpc>
                <a:spcPct val="107000"/>
              </a:lnSpc>
              <a:buSzPct val="100000"/>
              <a:buBlip>
                <a:blip r:embed="rId3"/>
              </a:buBlip>
            </a:pPr>
            <a:endParaRPr lang="en-GB" sz="2000" dirty="0">
              <a:solidFill>
                <a:schemeClr val="tx1"/>
              </a:solidFill>
            </a:endParaRPr>
          </a:p>
          <a:p>
            <a:pPr marL="180000" indent="-180000">
              <a:lnSpc>
                <a:spcPct val="107000"/>
              </a:lnSpc>
              <a:buSzPct val="100000"/>
              <a:buBlip>
                <a:blip r:embed="rId3"/>
              </a:buBlip>
            </a:pPr>
            <a:r>
              <a:rPr lang="en-GB" sz="2000" dirty="0">
                <a:solidFill>
                  <a:schemeClr val="tx1"/>
                </a:solidFill>
              </a:rPr>
              <a:t>What do you normally fly?</a:t>
            </a:r>
          </a:p>
          <a:p>
            <a:pPr marL="180000" indent="-180000">
              <a:lnSpc>
                <a:spcPct val="107000"/>
              </a:lnSpc>
              <a:buSzPct val="100000"/>
              <a:buBlip>
                <a:blip r:embed="rId3"/>
              </a:buBlip>
            </a:pPr>
            <a:endParaRPr lang="en-GB" sz="2000" dirty="0">
              <a:solidFill>
                <a:schemeClr val="tx1"/>
              </a:solidFill>
            </a:endParaRPr>
          </a:p>
          <a:p>
            <a:pPr marL="180000" indent="-180000">
              <a:lnSpc>
                <a:spcPct val="107000"/>
              </a:lnSpc>
              <a:buSzPct val="100000"/>
              <a:buBlip>
                <a:blip r:embed="rId3"/>
              </a:buBlip>
            </a:pPr>
            <a:r>
              <a:rPr lang="en-GB" sz="2000" dirty="0">
                <a:solidFill>
                  <a:schemeClr val="tx1"/>
                </a:solidFill>
              </a:rPr>
              <a:t>What’s your favourite aircraft</a:t>
            </a:r>
          </a:p>
          <a:p>
            <a:pPr marL="180000" indent="-180000">
              <a:lnSpc>
                <a:spcPct val="107000"/>
              </a:lnSpc>
              <a:buSzPct val="100000"/>
              <a:buBlip>
                <a:blip r:embed="rId3"/>
              </a:buBlip>
            </a:pPr>
            <a:endParaRPr lang="en-GB" sz="2000" dirty="0">
              <a:solidFill>
                <a:schemeClr val="tx1"/>
              </a:solidFill>
            </a:endParaRPr>
          </a:p>
          <a:p>
            <a:pPr marL="180000" indent="-180000">
              <a:lnSpc>
                <a:spcPct val="107000"/>
              </a:lnSpc>
              <a:buSzPct val="100000"/>
              <a:buBlip>
                <a:blip r:embed="rId3"/>
              </a:buBlip>
            </a:pPr>
            <a:r>
              <a:rPr lang="en-GB" sz="2000" dirty="0">
                <a:solidFill>
                  <a:schemeClr val="tx1"/>
                </a:solidFill>
              </a:rPr>
              <a:t>What’s your scariest moment flying?</a:t>
            </a:r>
            <a:endParaRPr lang="en-GB" sz="1800" dirty="0">
              <a:solidFill>
                <a:schemeClr val="tx1"/>
              </a:solidFill>
            </a:endParaRPr>
          </a:p>
          <a:p>
            <a:pPr marL="180000" indent="-180000">
              <a:lnSpc>
                <a:spcPct val="107000"/>
              </a:lnSpc>
              <a:buSzPct val="100000"/>
              <a:buBlip>
                <a:blip r:embed="rId3"/>
              </a:buBlip>
            </a:pPr>
            <a:endParaRPr lang="en-GB" sz="1800" dirty="0">
              <a:solidFill>
                <a:schemeClr val="tx1"/>
              </a:solidFill>
            </a:endParaRPr>
          </a:p>
          <a:p>
            <a:pPr marL="914400" lvl="1" indent="-285750" algn="l">
              <a:buBlip>
                <a:blip r:embed="rId3"/>
              </a:buBlip>
            </a:pPr>
            <a:endParaRPr lang="en-GB" dirty="0"/>
          </a:p>
        </p:txBody>
      </p:sp>
    </p:spTree>
    <p:extLst>
      <p:ext uri="{BB962C8B-B14F-4D97-AF65-F5344CB8AC3E}">
        <p14:creationId xmlns:p14="http://schemas.microsoft.com/office/powerpoint/2010/main" val="1471472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AA0B096-FB33-C552-32F0-F922E95C53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02" y="1088740"/>
            <a:ext cx="8243184" cy="4680520"/>
          </a:xfrm>
          <a:prstGeom prst="rect">
            <a:avLst/>
          </a:prstGeom>
        </p:spPr>
      </p:pic>
      <p:sp>
        <p:nvSpPr>
          <p:cNvPr id="2" name="Title 1">
            <a:extLst>
              <a:ext uri="{FF2B5EF4-FFF2-40B4-BE49-F238E27FC236}">
                <a16:creationId xmlns:a16="http://schemas.microsoft.com/office/drawing/2014/main" id="{108E3281-F149-49C3-8403-6F51AE08252E}"/>
              </a:ext>
            </a:extLst>
          </p:cNvPr>
          <p:cNvSpPr>
            <a:spLocks noGrp="1"/>
          </p:cNvSpPr>
          <p:nvPr>
            <p:ph type="title"/>
          </p:nvPr>
        </p:nvSpPr>
        <p:spPr>
          <a:xfrm>
            <a:off x="858416" y="188640"/>
            <a:ext cx="7427168" cy="710374"/>
          </a:xfrm>
        </p:spPr>
        <p:txBody>
          <a:bodyPr>
            <a:normAutofit fontScale="90000"/>
          </a:bodyPr>
          <a:lstStyle/>
          <a:p>
            <a:r>
              <a:rPr lang="en-GB" dirty="0"/>
              <a:t>Where is St Michaels Airfield?</a:t>
            </a:r>
          </a:p>
        </p:txBody>
      </p:sp>
      <p:sp>
        <p:nvSpPr>
          <p:cNvPr id="7" name="Arrow: Up 6">
            <a:extLst>
              <a:ext uri="{FF2B5EF4-FFF2-40B4-BE49-F238E27FC236}">
                <a16:creationId xmlns:a16="http://schemas.microsoft.com/office/drawing/2014/main" id="{6A0F9C74-C0B4-B6CE-534A-E32EB8AD2158}"/>
              </a:ext>
            </a:extLst>
          </p:cNvPr>
          <p:cNvSpPr/>
          <p:nvPr/>
        </p:nvSpPr>
        <p:spPr>
          <a:xfrm rot="13035720">
            <a:off x="5025271" y="1895893"/>
            <a:ext cx="220057" cy="857876"/>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021A6E8E-00B3-1A59-5F50-92AF2080DED9}"/>
              </a:ext>
            </a:extLst>
          </p:cNvPr>
          <p:cNvSpPr txBox="1"/>
          <p:nvPr/>
        </p:nvSpPr>
        <p:spPr>
          <a:xfrm>
            <a:off x="4296733" y="5234500"/>
            <a:ext cx="1944216" cy="276999"/>
          </a:xfrm>
          <a:prstGeom prst="rect">
            <a:avLst/>
          </a:prstGeom>
          <a:solidFill>
            <a:schemeClr val="bg1"/>
          </a:solidFill>
        </p:spPr>
        <p:txBody>
          <a:bodyPr wrap="square" rtlCol="0">
            <a:spAutoFit/>
          </a:bodyPr>
          <a:lstStyle/>
          <a:p>
            <a:r>
              <a:rPr lang="en-US" sz="1200" b="1" dirty="0"/>
              <a:t>North West Transit Corridor</a:t>
            </a:r>
          </a:p>
        </p:txBody>
      </p:sp>
      <p:sp>
        <p:nvSpPr>
          <p:cNvPr id="4" name="TextBox 3">
            <a:extLst>
              <a:ext uri="{FF2B5EF4-FFF2-40B4-BE49-F238E27FC236}">
                <a16:creationId xmlns:a16="http://schemas.microsoft.com/office/drawing/2014/main" id="{1ABEDD85-4A8F-16EF-B06B-E6F6FB61EDEE}"/>
              </a:ext>
            </a:extLst>
          </p:cNvPr>
          <p:cNvSpPr txBox="1"/>
          <p:nvPr/>
        </p:nvSpPr>
        <p:spPr>
          <a:xfrm>
            <a:off x="3396633" y="5538427"/>
            <a:ext cx="3744416" cy="461665"/>
          </a:xfrm>
          <a:prstGeom prst="rect">
            <a:avLst/>
          </a:prstGeom>
          <a:solidFill>
            <a:schemeClr val="bg1"/>
          </a:solidFill>
        </p:spPr>
        <p:txBody>
          <a:bodyPr wrap="square" rtlCol="0">
            <a:spAutoFit/>
          </a:bodyPr>
          <a:lstStyle/>
          <a:p>
            <a:r>
              <a:rPr lang="en-US" sz="1200" b="1" dirty="0"/>
              <a:t>                         Frequency Monitoring Codes </a:t>
            </a:r>
          </a:p>
          <a:p>
            <a:r>
              <a:rPr lang="en-US" sz="1200" b="1" dirty="0"/>
              <a:t>Manchester 7366 / 118.580 or Liverpool 5060 / 119.855</a:t>
            </a:r>
          </a:p>
        </p:txBody>
      </p:sp>
      <p:sp>
        <p:nvSpPr>
          <p:cNvPr id="5" name="Arrow: Up 4">
            <a:extLst>
              <a:ext uri="{FF2B5EF4-FFF2-40B4-BE49-F238E27FC236}">
                <a16:creationId xmlns:a16="http://schemas.microsoft.com/office/drawing/2014/main" id="{C7B50C86-6F65-E902-FA9A-1C99175EF322}"/>
              </a:ext>
            </a:extLst>
          </p:cNvPr>
          <p:cNvSpPr/>
          <p:nvPr/>
        </p:nvSpPr>
        <p:spPr>
          <a:xfrm rot="10800000" flipV="1">
            <a:off x="5188102" y="3530002"/>
            <a:ext cx="103978" cy="1625027"/>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Up 5">
            <a:extLst>
              <a:ext uri="{FF2B5EF4-FFF2-40B4-BE49-F238E27FC236}">
                <a16:creationId xmlns:a16="http://schemas.microsoft.com/office/drawing/2014/main" id="{CD3AC680-F5D3-2576-C920-41238D09F36B}"/>
              </a:ext>
            </a:extLst>
          </p:cNvPr>
          <p:cNvSpPr/>
          <p:nvPr/>
        </p:nvSpPr>
        <p:spPr>
          <a:xfrm rot="12260067" flipV="1">
            <a:off x="3993496" y="3355823"/>
            <a:ext cx="149532" cy="1742663"/>
          </a:xfrm>
          <a:prstGeom prst="upArrow">
            <a:avLst/>
          </a:prstGeom>
          <a:solidFill>
            <a:schemeClr val="tx2">
              <a:lumMod val="40000"/>
              <a:lumOff val="60000"/>
            </a:schemeClr>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Up 8">
            <a:extLst>
              <a:ext uri="{FF2B5EF4-FFF2-40B4-BE49-F238E27FC236}">
                <a16:creationId xmlns:a16="http://schemas.microsoft.com/office/drawing/2014/main" id="{76773573-F96A-A1BD-5F72-B9455A02F7C0}"/>
              </a:ext>
            </a:extLst>
          </p:cNvPr>
          <p:cNvSpPr/>
          <p:nvPr/>
        </p:nvSpPr>
        <p:spPr>
          <a:xfrm rot="9203263" flipV="1">
            <a:off x="6898609" y="3343608"/>
            <a:ext cx="149532" cy="1742663"/>
          </a:xfrm>
          <a:prstGeom prst="upArrow">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5C54DDA9-C715-8F0A-EDC1-865E0AEC1597}"/>
              </a:ext>
            </a:extLst>
          </p:cNvPr>
          <p:cNvSpPr txBox="1"/>
          <p:nvPr/>
        </p:nvSpPr>
        <p:spPr>
          <a:xfrm>
            <a:off x="7013514" y="3861048"/>
            <a:ext cx="1332416" cy="261610"/>
          </a:xfrm>
          <a:prstGeom prst="rect">
            <a:avLst/>
          </a:prstGeom>
          <a:solidFill>
            <a:schemeClr val="bg1"/>
          </a:solidFill>
        </p:spPr>
        <p:txBody>
          <a:bodyPr wrap="none" rtlCol="0">
            <a:spAutoFit/>
          </a:bodyPr>
          <a:lstStyle/>
          <a:p>
            <a:r>
              <a:rPr lang="en-US" sz="1100" b="1" dirty="0"/>
              <a:t>Alternative Routing</a:t>
            </a:r>
            <a:endParaRPr lang="en-GB" sz="1100" b="1" dirty="0"/>
          </a:p>
        </p:txBody>
      </p:sp>
      <p:sp>
        <p:nvSpPr>
          <p:cNvPr id="11" name="TextBox 10">
            <a:extLst>
              <a:ext uri="{FF2B5EF4-FFF2-40B4-BE49-F238E27FC236}">
                <a16:creationId xmlns:a16="http://schemas.microsoft.com/office/drawing/2014/main" id="{F2EED7BC-A049-F5DE-7CD7-DAE9D45AEF9D}"/>
              </a:ext>
            </a:extLst>
          </p:cNvPr>
          <p:cNvSpPr txBox="1"/>
          <p:nvPr/>
        </p:nvSpPr>
        <p:spPr>
          <a:xfrm>
            <a:off x="2673833" y="3861048"/>
            <a:ext cx="1332416" cy="261610"/>
          </a:xfrm>
          <a:prstGeom prst="rect">
            <a:avLst/>
          </a:prstGeom>
          <a:solidFill>
            <a:schemeClr val="bg1"/>
          </a:solidFill>
        </p:spPr>
        <p:txBody>
          <a:bodyPr wrap="none" rtlCol="0">
            <a:spAutoFit/>
          </a:bodyPr>
          <a:lstStyle/>
          <a:p>
            <a:r>
              <a:rPr lang="en-US" sz="1100" b="1" dirty="0"/>
              <a:t>Alternative Routing</a:t>
            </a:r>
            <a:endParaRPr lang="en-GB" sz="1100" b="1" dirty="0"/>
          </a:p>
        </p:txBody>
      </p:sp>
      <p:sp>
        <p:nvSpPr>
          <p:cNvPr id="12" name="TextBox 11">
            <a:extLst>
              <a:ext uri="{FF2B5EF4-FFF2-40B4-BE49-F238E27FC236}">
                <a16:creationId xmlns:a16="http://schemas.microsoft.com/office/drawing/2014/main" id="{A5FF49B1-B1CC-BF9C-9824-3D1062F99EFD}"/>
              </a:ext>
            </a:extLst>
          </p:cNvPr>
          <p:cNvSpPr txBox="1"/>
          <p:nvPr/>
        </p:nvSpPr>
        <p:spPr>
          <a:xfrm>
            <a:off x="4709543" y="1357516"/>
            <a:ext cx="1471749" cy="461665"/>
          </a:xfrm>
          <a:prstGeom prst="rect">
            <a:avLst/>
          </a:prstGeom>
          <a:solidFill>
            <a:schemeClr val="bg1"/>
          </a:solidFill>
        </p:spPr>
        <p:txBody>
          <a:bodyPr wrap="none" rtlCol="0">
            <a:spAutoFit/>
          </a:bodyPr>
          <a:lstStyle/>
          <a:p>
            <a:pPr algn="ctr"/>
            <a:r>
              <a:rPr lang="en-US" sz="1200" b="1" dirty="0"/>
              <a:t>St Michaels Airfield</a:t>
            </a:r>
            <a:br>
              <a:rPr lang="en-US" sz="1200" b="1" dirty="0"/>
            </a:br>
            <a:r>
              <a:rPr lang="en-US" sz="1200" b="1" dirty="0"/>
              <a:t>6nm NW of Preston</a:t>
            </a:r>
            <a:endParaRPr lang="en-GB" sz="1200" b="1" dirty="0"/>
          </a:p>
        </p:txBody>
      </p:sp>
    </p:spTree>
    <p:extLst>
      <p:ext uri="{BB962C8B-B14F-4D97-AF65-F5344CB8AC3E}">
        <p14:creationId xmlns:p14="http://schemas.microsoft.com/office/powerpoint/2010/main" val="94488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2A4A9-E1C6-482B-9428-1B67AE101014}"/>
              </a:ext>
            </a:extLst>
          </p:cNvPr>
          <p:cNvSpPr>
            <a:spLocks noGrp="1"/>
          </p:cNvSpPr>
          <p:nvPr>
            <p:ph type="title"/>
          </p:nvPr>
        </p:nvSpPr>
        <p:spPr>
          <a:xfrm>
            <a:off x="480489" y="188640"/>
            <a:ext cx="7787208" cy="1143000"/>
          </a:xfrm>
        </p:spPr>
        <p:txBody>
          <a:bodyPr>
            <a:normAutofit/>
          </a:bodyPr>
          <a:lstStyle/>
          <a:p>
            <a:r>
              <a:rPr lang="en-US" dirty="0"/>
              <a:t>A</a:t>
            </a:r>
            <a:r>
              <a:rPr lang="en-GB" dirty="0" err="1"/>
              <a:t>rrival</a:t>
            </a:r>
            <a:r>
              <a:rPr lang="en-GB" dirty="0"/>
              <a:t> into St Micks</a:t>
            </a:r>
          </a:p>
        </p:txBody>
      </p:sp>
      <p:sp>
        <p:nvSpPr>
          <p:cNvPr id="6" name="Subtitle 3">
            <a:extLst>
              <a:ext uri="{FF2B5EF4-FFF2-40B4-BE49-F238E27FC236}">
                <a16:creationId xmlns:a16="http://schemas.microsoft.com/office/drawing/2014/main" id="{FBB9A9E4-034B-6A8D-CF1F-F916DC6FE6E2}"/>
              </a:ext>
            </a:extLst>
          </p:cNvPr>
          <p:cNvSpPr txBox="1">
            <a:spLocks/>
          </p:cNvSpPr>
          <p:nvPr/>
        </p:nvSpPr>
        <p:spPr>
          <a:xfrm>
            <a:off x="383051" y="1412776"/>
            <a:ext cx="7884646" cy="4968552"/>
          </a:xfrm>
          <a:prstGeom prst="rect">
            <a:avLst/>
          </a:prstGeom>
        </p:spPr>
        <p:txBody>
          <a:bodyPr vert="horz" lIns="91440" tIns="45720" rIns="91440" bIns="45720" rtlCol="0">
            <a:noAutofit/>
          </a:bodyPr>
          <a:lstStyle>
            <a:lvl1pPr marL="0" marR="0" indent="0" algn="l" defTabSz="914400" rtl="0" eaLnBrk="1" fontAlgn="auto" latinLnBrk="0" hangingPunct="1">
              <a:lnSpc>
                <a:spcPct val="100000"/>
              </a:lnSpc>
              <a:spcBef>
                <a:spcPct val="20000"/>
              </a:spcBef>
              <a:spcAft>
                <a:spcPts val="0"/>
              </a:spcAft>
              <a:buClrTx/>
              <a:buSzTx/>
              <a:buFontTx/>
              <a:buNone/>
              <a:tabLst/>
              <a:defRPr sz="1800" kern="1200">
                <a:solidFill>
                  <a:schemeClr val="tx1">
                    <a:tint val="75000"/>
                  </a:schemeClr>
                </a:solidFill>
                <a:latin typeface="Montserrat" panose="00000500000000000000" pitchFamily="2" charset="0"/>
                <a:ea typeface="+mn-ea"/>
                <a:cs typeface="+mn-cs"/>
              </a:defRPr>
            </a:lvl1pPr>
            <a:lvl2pPr marL="628650" indent="-457200" algn="ctr" defTabSz="914400" rtl="0" eaLnBrk="1" latinLnBrk="0" hangingPunct="1">
              <a:spcBef>
                <a:spcPct val="20000"/>
              </a:spcBef>
              <a:buFont typeface="Arial" panose="020B0604020202020204" pitchFamily="34" charset="0"/>
              <a:buChar char="•"/>
              <a:defRPr sz="1800" kern="1200">
                <a:solidFill>
                  <a:schemeClr val="tx1">
                    <a:tint val="75000"/>
                  </a:schemeClr>
                </a:solidFill>
                <a:latin typeface="Montserrat" panose="00000500000000000000" pitchFamily="2"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ontserrat" panose="00000500000000000000" pitchFamily="2" charset="0"/>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ontserrat" panose="00000500000000000000" pitchFamily="2"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ontserrat" panose="00000500000000000000" pitchFamily="2"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1200" dirty="0">
                <a:solidFill>
                  <a:schemeClr val="tx1"/>
                </a:solidFill>
                <a:ea typeface="Calibri" panose="020F0502020204030204" pitchFamily="34" charset="0"/>
                <a:cs typeface="Times New Roman" panose="02020603050405020304" pitchFamily="18" charset="0"/>
              </a:rPr>
              <a:t>Be prepared, if travelling from the South of the UK.</a:t>
            </a:r>
          </a:p>
          <a:p>
            <a:endParaRPr lang="en-GB" sz="1200" dirty="0">
              <a:solidFill>
                <a:schemeClr val="tx1"/>
              </a:solidFill>
              <a:ea typeface="Calibri" panose="020F0502020204030204" pitchFamily="34" charset="0"/>
              <a:cs typeface="Times New Roman" panose="02020603050405020304" pitchFamily="18" charset="0"/>
            </a:endParaRPr>
          </a:p>
          <a:p>
            <a:r>
              <a:rPr lang="en-GB" sz="1200" dirty="0">
                <a:solidFill>
                  <a:schemeClr val="tx1"/>
                </a:solidFill>
                <a:ea typeface="Calibri" panose="020F0502020204030204" pitchFamily="34" charset="0"/>
                <a:cs typeface="Times New Roman" panose="02020603050405020304" pitchFamily="18" charset="0"/>
              </a:rPr>
              <a:t>North West Transit Corridor now Class G Airspace, previously known as the Manchester Low Level Route (MLLR)  </a:t>
            </a:r>
            <a:r>
              <a:rPr lang="en-GB" sz="1200" b="1" dirty="0">
                <a:solidFill>
                  <a:schemeClr val="accent1">
                    <a:lumMod val="75000"/>
                  </a:schemeClr>
                </a:solidFill>
                <a:ea typeface="Calibri" panose="020F0502020204030204" pitchFamily="34" charset="0"/>
                <a:cs typeface="Times New Roman" panose="02020603050405020304" pitchFamily="18" charset="0"/>
              </a:rPr>
              <a:t>SFC (171’) – 1500’ and approx. 4 miles wide.</a:t>
            </a:r>
          </a:p>
          <a:p>
            <a:r>
              <a:rPr lang="en-GB" sz="1200" dirty="0">
                <a:solidFill>
                  <a:schemeClr val="tx1"/>
                </a:solidFill>
                <a:ea typeface="Calibri" panose="020F0502020204030204" pitchFamily="34" charset="0"/>
                <a:cs typeface="Times New Roman" panose="02020603050405020304" pitchFamily="18" charset="0"/>
              </a:rPr>
              <a:t>Max airspeed 140kts, minimum visibility 5km, use either Manchester or Liverpool QNH</a:t>
            </a:r>
          </a:p>
          <a:p>
            <a:r>
              <a:rPr lang="en-GB" sz="1200" dirty="0">
                <a:solidFill>
                  <a:schemeClr val="tx1"/>
                </a:solidFill>
                <a:ea typeface="Calibri" panose="020F0502020204030204" pitchFamily="34" charset="0"/>
                <a:cs typeface="Times New Roman" panose="02020603050405020304" pitchFamily="18" charset="0"/>
              </a:rPr>
              <a:t>Frequency Monitoring Codes available </a:t>
            </a:r>
            <a:r>
              <a:rPr lang="en-GB" sz="1200" b="1" dirty="0">
                <a:solidFill>
                  <a:schemeClr val="accent1">
                    <a:lumMod val="75000"/>
                  </a:schemeClr>
                </a:solidFill>
                <a:ea typeface="Calibri" panose="020F0502020204030204" pitchFamily="34" charset="0"/>
                <a:cs typeface="Times New Roman" panose="02020603050405020304" pitchFamily="18" charset="0"/>
              </a:rPr>
              <a:t>Manchester 7366 / 118.580 </a:t>
            </a:r>
            <a:r>
              <a:rPr lang="en-GB" sz="1200" dirty="0">
                <a:solidFill>
                  <a:schemeClr val="tx1"/>
                </a:solidFill>
                <a:ea typeface="Calibri" panose="020F0502020204030204" pitchFamily="34" charset="0"/>
                <a:cs typeface="Times New Roman" panose="02020603050405020304" pitchFamily="18" charset="0"/>
              </a:rPr>
              <a:t>or </a:t>
            </a:r>
          </a:p>
          <a:p>
            <a:r>
              <a:rPr lang="en-GB" sz="1200" dirty="0">
                <a:solidFill>
                  <a:schemeClr val="tx1"/>
                </a:solidFill>
                <a:ea typeface="Calibri" panose="020F0502020204030204" pitchFamily="34" charset="0"/>
                <a:cs typeface="Times New Roman" panose="02020603050405020304" pitchFamily="18" charset="0"/>
              </a:rPr>
              <a:t>                                                                            </a:t>
            </a:r>
            <a:r>
              <a:rPr lang="en-GB" sz="1200" b="1" dirty="0">
                <a:solidFill>
                  <a:schemeClr val="accent1">
                    <a:lumMod val="75000"/>
                  </a:schemeClr>
                </a:solidFill>
                <a:ea typeface="Calibri" panose="020F0502020204030204" pitchFamily="34" charset="0"/>
                <a:cs typeface="Times New Roman" panose="02020603050405020304" pitchFamily="18" charset="0"/>
              </a:rPr>
              <a:t>Liverpool 5060 / 119.855</a:t>
            </a:r>
          </a:p>
          <a:p>
            <a:endParaRPr lang="en-GB" sz="1200" dirty="0">
              <a:solidFill>
                <a:schemeClr val="tx1"/>
              </a:solidFill>
              <a:ea typeface="Calibri" panose="020F0502020204030204" pitchFamily="34" charset="0"/>
              <a:cs typeface="Times New Roman" panose="02020603050405020304" pitchFamily="18" charset="0"/>
            </a:endParaRPr>
          </a:p>
          <a:p>
            <a:r>
              <a:rPr lang="en-GB" sz="1200" dirty="0">
                <a:solidFill>
                  <a:schemeClr val="tx1"/>
                </a:solidFill>
                <a:ea typeface="Calibri" panose="020F0502020204030204" pitchFamily="34" charset="0"/>
                <a:cs typeface="Times New Roman" panose="02020603050405020304" pitchFamily="18" charset="0"/>
              </a:rPr>
              <a:t>Class D Airspace Manchester CTA between 1500’ and 3500’</a:t>
            </a:r>
          </a:p>
          <a:p>
            <a:r>
              <a:rPr lang="en-GB" sz="1200" dirty="0">
                <a:solidFill>
                  <a:schemeClr val="tx1"/>
                </a:solidFill>
                <a:ea typeface="Calibri" panose="020F0502020204030204" pitchFamily="34" charset="0"/>
                <a:cs typeface="Times New Roman" panose="02020603050405020304" pitchFamily="18" charset="0"/>
              </a:rPr>
              <a:t>Class A Airspace TMA above 3500’</a:t>
            </a:r>
          </a:p>
          <a:p>
            <a:r>
              <a:rPr lang="en-GB" sz="1200" dirty="0">
                <a:solidFill>
                  <a:srgbClr val="FF0000"/>
                </a:solidFill>
                <a:ea typeface="Calibri" panose="020F0502020204030204" pitchFamily="34" charset="0"/>
                <a:cs typeface="Times New Roman" panose="02020603050405020304" pitchFamily="18" charset="0"/>
              </a:rPr>
              <a:t>Bust this airspace and you will be in trouble.</a:t>
            </a:r>
          </a:p>
          <a:p>
            <a:endParaRPr lang="en-GB" sz="1200" dirty="0">
              <a:solidFill>
                <a:srgbClr val="FF0000"/>
              </a:solidFill>
              <a:ea typeface="Calibri" panose="020F0502020204030204" pitchFamily="34" charset="0"/>
              <a:cs typeface="Times New Roman" panose="02020603050405020304" pitchFamily="18" charset="0"/>
            </a:endParaRPr>
          </a:p>
          <a:p>
            <a:endParaRPr lang="en-GB" sz="1200" dirty="0">
              <a:solidFill>
                <a:srgbClr val="FF0000"/>
              </a:solidFill>
              <a:ea typeface="Calibri" panose="020F0502020204030204" pitchFamily="34" charset="0"/>
              <a:cs typeface="Times New Roman" panose="02020603050405020304" pitchFamily="18" charset="0"/>
            </a:endParaRPr>
          </a:p>
          <a:p>
            <a:r>
              <a:rPr lang="en-GB" sz="1200" dirty="0">
                <a:solidFill>
                  <a:schemeClr val="tx1"/>
                </a:solidFill>
                <a:ea typeface="Calibri" panose="020F0502020204030204" pitchFamily="34" charset="0"/>
                <a:cs typeface="Times New Roman" panose="02020603050405020304" pitchFamily="18" charset="0"/>
              </a:rPr>
              <a:t>Entry point coming from the south is just after Ashcroft Airfield, you then have </a:t>
            </a:r>
            <a:r>
              <a:rPr lang="en-GB" sz="1200" dirty="0" err="1">
                <a:solidFill>
                  <a:schemeClr val="tx1"/>
                </a:solidFill>
                <a:ea typeface="Calibri" panose="020F0502020204030204" pitchFamily="34" charset="0"/>
                <a:cs typeface="Times New Roman" panose="02020603050405020304" pitchFamily="18" charset="0"/>
              </a:rPr>
              <a:t>Hawksview</a:t>
            </a:r>
            <a:r>
              <a:rPr lang="en-GB" sz="1200" dirty="0">
                <a:solidFill>
                  <a:schemeClr val="tx1"/>
                </a:solidFill>
                <a:ea typeface="Calibri" panose="020F0502020204030204" pitchFamily="34" charset="0"/>
                <a:cs typeface="Times New Roman" panose="02020603050405020304" pitchFamily="18" charset="0"/>
              </a:rPr>
              <a:t>, Kenyon Hall and Barton Aerodrome within the NW Transit Corridor.</a:t>
            </a:r>
          </a:p>
          <a:p>
            <a:endParaRPr lang="en-GB" sz="1200" dirty="0">
              <a:solidFill>
                <a:schemeClr val="tx1"/>
              </a:solidFill>
              <a:ea typeface="Calibri" panose="020F0502020204030204" pitchFamily="34" charset="0"/>
              <a:cs typeface="Times New Roman" panose="02020603050405020304" pitchFamily="18" charset="0"/>
            </a:endParaRPr>
          </a:p>
          <a:p>
            <a:r>
              <a:rPr lang="en-GB" sz="1200" dirty="0">
                <a:solidFill>
                  <a:schemeClr val="tx1"/>
                </a:solidFill>
                <a:ea typeface="Calibri" panose="020F0502020204030204" pitchFamily="34" charset="0"/>
                <a:cs typeface="Times New Roman" panose="02020603050405020304" pitchFamily="18" charset="0"/>
              </a:rPr>
              <a:t>Warton MATS is your final hurdle, normally closed at the weekend, fly out over Salmesbury and Longridge with the M6 well to your Port side and you are clear of any trouble. 1054’ – 3054’</a:t>
            </a:r>
            <a:br>
              <a:rPr lang="en-GB" sz="1200" dirty="0">
                <a:solidFill>
                  <a:schemeClr val="tx1"/>
                </a:solidFill>
                <a:ea typeface="Calibri" panose="020F0502020204030204" pitchFamily="34" charset="0"/>
                <a:cs typeface="Times New Roman" panose="02020603050405020304" pitchFamily="18" charset="0"/>
              </a:rPr>
            </a:br>
            <a:endParaRPr lang="en-GB" sz="1200" dirty="0">
              <a:solidFill>
                <a:schemeClr val="tx1"/>
              </a:solidFill>
              <a:ea typeface="Calibri" panose="020F0502020204030204" pitchFamily="34" charset="0"/>
              <a:cs typeface="Times New Roman" panose="02020603050405020304" pitchFamily="18" charset="0"/>
            </a:endParaRPr>
          </a:p>
          <a:p>
            <a:r>
              <a:rPr lang="en-GB" sz="1200" b="1" dirty="0">
                <a:solidFill>
                  <a:schemeClr val="accent1">
                    <a:lumMod val="75000"/>
                  </a:schemeClr>
                </a:solidFill>
                <a:ea typeface="Calibri" panose="020F0502020204030204" pitchFamily="34" charset="0"/>
                <a:cs typeface="Times New Roman" panose="02020603050405020304" pitchFamily="18" charset="0"/>
              </a:rPr>
              <a:t>Warton Listen Squark – 3660 – 129.530 – ATIS 121.730</a:t>
            </a:r>
            <a:br>
              <a:rPr lang="en-GB" sz="1200" b="1" dirty="0">
                <a:solidFill>
                  <a:schemeClr val="accent1">
                    <a:lumMod val="75000"/>
                  </a:schemeClr>
                </a:solidFill>
                <a:ea typeface="Calibri" panose="020F0502020204030204" pitchFamily="34" charset="0"/>
                <a:cs typeface="Times New Roman" panose="02020603050405020304" pitchFamily="18" charset="0"/>
              </a:rPr>
            </a:br>
            <a:r>
              <a:rPr lang="en-GB" sz="1200" b="1" dirty="0">
                <a:solidFill>
                  <a:schemeClr val="accent1">
                    <a:lumMod val="75000"/>
                  </a:schemeClr>
                </a:solidFill>
                <a:ea typeface="Calibri" panose="020F0502020204030204" pitchFamily="34" charset="0"/>
                <a:cs typeface="Times New Roman" panose="02020603050405020304" pitchFamily="18" charset="0"/>
              </a:rPr>
              <a:t>Blackpool Approach – 119.955 – ATIS 127.205</a:t>
            </a:r>
          </a:p>
          <a:p>
            <a:endParaRPr lang="en-GB" sz="1400" dirty="0">
              <a:solidFill>
                <a:schemeClr val="tx1"/>
              </a:solidFill>
              <a:ea typeface="Calibri" panose="020F0502020204030204" pitchFamily="34" charset="0"/>
              <a:cs typeface="Times New Roman" panose="02020603050405020304" pitchFamily="18" charset="0"/>
            </a:endParaRPr>
          </a:p>
          <a:p>
            <a:endParaRPr lang="en-GB" sz="1400" dirty="0">
              <a:solidFill>
                <a:schemeClr val="tx1"/>
              </a:solidFill>
              <a:ea typeface="Calibri" panose="020F0502020204030204" pitchFamily="34" charset="0"/>
              <a:cs typeface="Times New Roman" panose="02020603050405020304" pitchFamily="18" charset="0"/>
            </a:endParaRPr>
          </a:p>
          <a:p>
            <a:endParaRPr lang="en-GB" sz="1400" dirty="0">
              <a:solidFill>
                <a:schemeClr val="tx1"/>
              </a:solidFill>
              <a:ea typeface="Calibri" panose="020F0502020204030204" pitchFamily="34" charset="0"/>
              <a:cs typeface="Times New Roman" panose="02020603050405020304" pitchFamily="18" charset="0"/>
            </a:endParaRPr>
          </a:p>
          <a:p>
            <a:endParaRPr lang="en-GB" sz="1400" dirty="0">
              <a:solidFill>
                <a:schemeClr val="tx1"/>
              </a:solidFill>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44DE3115-2430-57CB-79A8-13B4B54466AD}"/>
              </a:ext>
            </a:extLst>
          </p:cNvPr>
          <p:cNvSpPr txBox="1"/>
          <p:nvPr/>
        </p:nvSpPr>
        <p:spPr>
          <a:xfrm>
            <a:off x="383051" y="3897052"/>
            <a:ext cx="7069269" cy="253916"/>
          </a:xfrm>
          <a:prstGeom prst="rect">
            <a:avLst/>
          </a:prstGeom>
          <a:noFill/>
        </p:spPr>
        <p:txBody>
          <a:bodyPr wrap="square">
            <a:spAutoFit/>
          </a:bodyPr>
          <a:lstStyle/>
          <a:p>
            <a:r>
              <a:rPr lang="en-GB" sz="1050" dirty="0">
                <a:hlinkClick r:id="rId2"/>
              </a:rPr>
              <a:t>https://www.caa.co.uk/newsroom/news/uk-civil-aviation-authority-approves-manchester-low-level-route-airspace-change/</a:t>
            </a:r>
            <a:r>
              <a:rPr lang="en-GB" sz="1050" dirty="0"/>
              <a:t> </a:t>
            </a:r>
          </a:p>
        </p:txBody>
      </p:sp>
    </p:spTree>
    <p:extLst>
      <p:ext uri="{BB962C8B-B14F-4D97-AF65-F5344CB8AC3E}">
        <p14:creationId xmlns:p14="http://schemas.microsoft.com/office/powerpoint/2010/main" val="2277040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EE71A-03B6-4891-860D-064231D49878}"/>
              </a:ext>
            </a:extLst>
          </p:cNvPr>
          <p:cNvSpPr>
            <a:spLocks noGrp="1"/>
          </p:cNvSpPr>
          <p:nvPr>
            <p:ph type="title"/>
          </p:nvPr>
        </p:nvSpPr>
        <p:spPr>
          <a:xfrm>
            <a:off x="858416" y="260648"/>
            <a:ext cx="7427168" cy="706090"/>
          </a:xfrm>
        </p:spPr>
        <p:txBody>
          <a:bodyPr>
            <a:normAutofit fontScale="90000"/>
          </a:bodyPr>
          <a:lstStyle/>
          <a:p>
            <a:r>
              <a:rPr lang="en-GB" dirty="0">
                <a:latin typeface="Zona Pro" panose="02010A03040002020004" pitchFamily="50" charset="0"/>
              </a:rPr>
              <a:t>Local Scenery</a:t>
            </a:r>
          </a:p>
        </p:txBody>
      </p:sp>
      <p:pic>
        <p:nvPicPr>
          <p:cNvPr id="4" name="Picture 3">
            <a:extLst>
              <a:ext uri="{FF2B5EF4-FFF2-40B4-BE49-F238E27FC236}">
                <a16:creationId xmlns:a16="http://schemas.microsoft.com/office/drawing/2014/main" id="{A714D838-3853-FB44-CF29-AB9339B71D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1124744"/>
            <a:ext cx="3600400" cy="2400267"/>
          </a:xfrm>
          <a:prstGeom prst="rect">
            <a:avLst/>
          </a:prstGeom>
        </p:spPr>
      </p:pic>
      <p:pic>
        <p:nvPicPr>
          <p:cNvPr id="7" name="Picture 6">
            <a:extLst>
              <a:ext uri="{FF2B5EF4-FFF2-40B4-BE49-F238E27FC236}">
                <a16:creationId xmlns:a16="http://schemas.microsoft.com/office/drawing/2014/main" id="{A6D1910F-8119-7508-B20C-C0439A9B9C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9992" y="1143962"/>
            <a:ext cx="3706761" cy="2381049"/>
          </a:xfrm>
          <a:prstGeom prst="rect">
            <a:avLst/>
          </a:prstGeom>
        </p:spPr>
      </p:pic>
      <p:pic>
        <p:nvPicPr>
          <p:cNvPr id="9" name="Picture 8">
            <a:extLst>
              <a:ext uri="{FF2B5EF4-FFF2-40B4-BE49-F238E27FC236}">
                <a16:creationId xmlns:a16="http://schemas.microsoft.com/office/drawing/2014/main" id="{00EEBF31-C91E-CC11-0337-752259ED1E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576" y="3770699"/>
            <a:ext cx="3600400" cy="2411987"/>
          </a:xfrm>
          <a:prstGeom prst="rect">
            <a:avLst/>
          </a:prstGeom>
        </p:spPr>
      </p:pic>
      <p:pic>
        <p:nvPicPr>
          <p:cNvPr id="11" name="Picture 10">
            <a:extLst>
              <a:ext uri="{FF2B5EF4-FFF2-40B4-BE49-F238E27FC236}">
                <a16:creationId xmlns:a16="http://schemas.microsoft.com/office/drawing/2014/main" id="{7610FBEA-5386-4594-C5B3-16EFA15781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76056" y="3525011"/>
            <a:ext cx="2808312" cy="2808312"/>
          </a:xfrm>
          <a:prstGeom prst="rect">
            <a:avLst/>
          </a:prstGeom>
        </p:spPr>
      </p:pic>
    </p:spTree>
    <p:extLst>
      <p:ext uri="{BB962C8B-B14F-4D97-AF65-F5344CB8AC3E}">
        <p14:creationId xmlns:p14="http://schemas.microsoft.com/office/powerpoint/2010/main" val="2302729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2A4A9-E1C6-482B-9428-1B67AE101014}"/>
              </a:ext>
            </a:extLst>
          </p:cNvPr>
          <p:cNvSpPr>
            <a:spLocks noGrp="1"/>
          </p:cNvSpPr>
          <p:nvPr>
            <p:ph type="title"/>
          </p:nvPr>
        </p:nvSpPr>
        <p:spPr>
          <a:xfrm>
            <a:off x="858415" y="273749"/>
            <a:ext cx="7427168" cy="706090"/>
          </a:xfrm>
        </p:spPr>
        <p:txBody>
          <a:bodyPr>
            <a:normAutofit fontScale="90000"/>
          </a:bodyPr>
          <a:lstStyle/>
          <a:p>
            <a:r>
              <a:rPr lang="en-US" dirty="0"/>
              <a:t>F</a:t>
            </a:r>
            <a:r>
              <a:rPr lang="en-GB" dirty="0"/>
              <a:t>INAL APPROACH</a:t>
            </a:r>
          </a:p>
        </p:txBody>
      </p:sp>
      <p:sp>
        <p:nvSpPr>
          <p:cNvPr id="4" name="Subtitle 3">
            <a:extLst>
              <a:ext uri="{FF2B5EF4-FFF2-40B4-BE49-F238E27FC236}">
                <a16:creationId xmlns:a16="http://schemas.microsoft.com/office/drawing/2014/main" id="{A6917D31-97E6-4EF1-A1E2-BC558567B6A0}"/>
              </a:ext>
            </a:extLst>
          </p:cNvPr>
          <p:cNvSpPr>
            <a:spLocks noGrp="1"/>
          </p:cNvSpPr>
          <p:nvPr>
            <p:ph type="subTitle" idx="1"/>
          </p:nvPr>
        </p:nvSpPr>
        <p:spPr>
          <a:xfrm>
            <a:off x="1158179" y="1113632"/>
            <a:ext cx="6827640" cy="460121"/>
          </a:xfrm>
        </p:spPr>
        <p:txBody>
          <a:bodyPr>
            <a:normAutofit/>
          </a:bodyPr>
          <a:lstStyle/>
          <a:p>
            <a:r>
              <a:rPr lang="en-US" dirty="0">
                <a:solidFill>
                  <a:schemeClr val="tx1"/>
                </a:solidFill>
              </a:rPr>
              <a:t>It all becomes more relaxed the further North you travel</a:t>
            </a:r>
            <a:endParaRPr lang="en-GB" dirty="0">
              <a:solidFill>
                <a:schemeClr val="tx1"/>
              </a:solidFill>
            </a:endParaRPr>
          </a:p>
        </p:txBody>
      </p:sp>
      <p:pic>
        <p:nvPicPr>
          <p:cNvPr id="18" name="Picture 17">
            <a:extLst>
              <a:ext uri="{FF2B5EF4-FFF2-40B4-BE49-F238E27FC236}">
                <a16:creationId xmlns:a16="http://schemas.microsoft.com/office/drawing/2014/main" id="{96815AB9-F45F-984B-896C-4DF608D100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368" y="1707546"/>
            <a:ext cx="8055839" cy="4543939"/>
          </a:xfrm>
          <a:prstGeom prst="rect">
            <a:avLst/>
          </a:prstGeom>
        </p:spPr>
      </p:pic>
      <p:sp>
        <p:nvSpPr>
          <p:cNvPr id="3" name="TextBox 2">
            <a:extLst>
              <a:ext uri="{FF2B5EF4-FFF2-40B4-BE49-F238E27FC236}">
                <a16:creationId xmlns:a16="http://schemas.microsoft.com/office/drawing/2014/main" id="{4D925E47-EE5D-674A-60FD-BE1EB85C3F37}"/>
              </a:ext>
            </a:extLst>
          </p:cNvPr>
          <p:cNvSpPr txBox="1"/>
          <p:nvPr/>
        </p:nvSpPr>
        <p:spPr>
          <a:xfrm>
            <a:off x="1929142" y="5067259"/>
            <a:ext cx="1010213" cy="430887"/>
          </a:xfrm>
          <a:prstGeom prst="rect">
            <a:avLst/>
          </a:prstGeom>
          <a:solidFill>
            <a:schemeClr val="bg1"/>
          </a:solidFill>
        </p:spPr>
        <p:txBody>
          <a:bodyPr wrap="none" rtlCol="0">
            <a:spAutoFit/>
          </a:bodyPr>
          <a:lstStyle/>
          <a:p>
            <a:r>
              <a:rPr lang="en-US" sz="1100" b="1" dirty="0"/>
              <a:t>Warton MATZ</a:t>
            </a:r>
          </a:p>
          <a:p>
            <a:r>
              <a:rPr lang="en-US" sz="1100" b="1" dirty="0"/>
              <a:t>1054’ – 3054’</a:t>
            </a:r>
            <a:endParaRPr lang="en-GB" sz="1100" b="1" dirty="0"/>
          </a:p>
        </p:txBody>
      </p:sp>
      <p:sp>
        <p:nvSpPr>
          <p:cNvPr id="5" name="TextBox 4">
            <a:extLst>
              <a:ext uri="{FF2B5EF4-FFF2-40B4-BE49-F238E27FC236}">
                <a16:creationId xmlns:a16="http://schemas.microsoft.com/office/drawing/2014/main" id="{BFF242E0-E98F-DB50-65A2-D67D9EA4FF5C}"/>
              </a:ext>
            </a:extLst>
          </p:cNvPr>
          <p:cNvSpPr txBox="1"/>
          <p:nvPr/>
        </p:nvSpPr>
        <p:spPr>
          <a:xfrm>
            <a:off x="6156176" y="5174980"/>
            <a:ext cx="1590485" cy="646331"/>
          </a:xfrm>
          <a:prstGeom prst="rect">
            <a:avLst/>
          </a:prstGeom>
          <a:solidFill>
            <a:schemeClr val="bg1"/>
          </a:solidFill>
        </p:spPr>
        <p:txBody>
          <a:bodyPr wrap="square" rtlCol="0">
            <a:spAutoFit/>
          </a:bodyPr>
          <a:lstStyle/>
          <a:p>
            <a:pPr algn="ctr"/>
            <a:r>
              <a:rPr lang="en-US" sz="1200" b="1" dirty="0"/>
              <a:t>Warton Listen Squark </a:t>
            </a:r>
            <a:br>
              <a:rPr lang="en-US" sz="1200" b="1" dirty="0"/>
            </a:br>
            <a:r>
              <a:rPr lang="en-US" sz="1200" b="1" dirty="0"/>
              <a:t>3660 - 129.530</a:t>
            </a:r>
          </a:p>
          <a:p>
            <a:pPr algn="ctr"/>
            <a:r>
              <a:rPr lang="en-US" sz="1200" b="1" dirty="0"/>
              <a:t>ATIS 121.730</a:t>
            </a:r>
          </a:p>
        </p:txBody>
      </p:sp>
      <p:sp>
        <p:nvSpPr>
          <p:cNvPr id="6" name="TextBox 5">
            <a:extLst>
              <a:ext uri="{FF2B5EF4-FFF2-40B4-BE49-F238E27FC236}">
                <a16:creationId xmlns:a16="http://schemas.microsoft.com/office/drawing/2014/main" id="{28DAF37C-4379-7D17-3DD4-5AF03BC72858}"/>
              </a:ext>
            </a:extLst>
          </p:cNvPr>
          <p:cNvSpPr txBox="1"/>
          <p:nvPr/>
        </p:nvSpPr>
        <p:spPr>
          <a:xfrm>
            <a:off x="4860032" y="2227705"/>
            <a:ext cx="2287036" cy="830997"/>
          </a:xfrm>
          <a:prstGeom prst="rect">
            <a:avLst/>
          </a:prstGeom>
          <a:solidFill>
            <a:schemeClr val="bg1"/>
          </a:solidFill>
        </p:spPr>
        <p:txBody>
          <a:bodyPr wrap="none" rtlCol="0">
            <a:spAutoFit/>
          </a:bodyPr>
          <a:lstStyle/>
          <a:p>
            <a:pPr algn="ctr"/>
            <a:r>
              <a:rPr lang="en-US" sz="1200" b="1" dirty="0"/>
              <a:t>Blind Calls to ‘St Michaels Traffic’</a:t>
            </a:r>
            <a:br>
              <a:rPr lang="en-US" sz="1200" b="1" dirty="0"/>
            </a:br>
            <a:r>
              <a:rPr lang="en-US" sz="1200" b="1" dirty="0" err="1"/>
              <a:t>Safetycom</a:t>
            </a:r>
            <a:r>
              <a:rPr lang="en-US" sz="1200" b="1" dirty="0"/>
              <a:t> 135.480</a:t>
            </a:r>
            <a:br>
              <a:rPr lang="en-GB" sz="1200" b="1" dirty="0"/>
            </a:br>
            <a:r>
              <a:rPr lang="en-GB" sz="1200" b="1" dirty="0"/>
              <a:t>Overhead Join at 1500’</a:t>
            </a:r>
            <a:br>
              <a:rPr lang="en-GB" sz="1200" b="1" dirty="0"/>
            </a:br>
            <a:r>
              <a:rPr lang="en-GB" sz="1200" b="1" dirty="0"/>
              <a:t>Circuits at 500’</a:t>
            </a:r>
          </a:p>
        </p:txBody>
      </p:sp>
      <p:sp>
        <p:nvSpPr>
          <p:cNvPr id="7" name="TextBox 6">
            <a:extLst>
              <a:ext uri="{FF2B5EF4-FFF2-40B4-BE49-F238E27FC236}">
                <a16:creationId xmlns:a16="http://schemas.microsoft.com/office/drawing/2014/main" id="{E4F1F130-0BDA-A3F6-AE52-F6EEB09A7C5E}"/>
              </a:ext>
            </a:extLst>
          </p:cNvPr>
          <p:cNvSpPr txBox="1"/>
          <p:nvPr/>
        </p:nvSpPr>
        <p:spPr>
          <a:xfrm>
            <a:off x="827584" y="3501008"/>
            <a:ext cx="1465209" cy="646331"/>
          </a:xfrm>
          <a:prstGeom prst="rect">
            <a:avLst/>
          </a:prstGeom>
          <a:solidFill>
            <a:schemeClr val="bg1"/>
          </a:solidFill>
        </p:spPr>
        <p:txBody>
          <a:bodyPr wrap="none" rtlCol="0">
            <a:spAutoFit/>
          </a:bodyPr>
          <a:lstStyle/>
          <a:p>
            <a:pPr algn="ctr"/>
            <a:r>
              <a:rPr lang="en-US" sz="1200" b="1" dirty="0"/>
              <a:t>Blackpool Approach</a:t>
            </a:r>
            <a:br>
              <a:rPr lang="en-US" sz="1200" b="1" dirty="0"/>
            </a:br>
            <a:r>
              <a:rPr lang="en-US" sz="1200" b="1" dirty="0"/>
              <a:t>119.955</a:t>
            </a:r>
            <a:br>
              <a:rPr lang="en-US" sz="1200" b="1" dirty="0"/>
            </a:br>
            <a:r>
              <a:rPr lang="en-US" sz="1200" b="1" dirty="0"/>
              <a:t>ATIS 127.205</a:t>
            </a:r>
            <a:endParaRPr lang="en-GB" sz="1200" b="1" dirty="0"/>
          </a:p>
        </p:txBody>
      </p:sp>
    </p:spTree>
    <p:extLst>
      <p:ext uri="{BB962C8B-B14F-4D97-AF65-F5344CB8AC3E}">
        <p14:creationId xmlns:p14="http://schemas.microsoft.com/office/powerpoint/2010/main" val="4251765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2A4A9-E1C6-482B-9428-1B67AE101014}"/>
              </a:ext>
            </a:extLst>
          </p:cNvPr>
          <p:cNvSpPr>
            <a:spLocks noGrp="1"/>
          </p:cNvSpPr>
          <p:nvPr>
            <p:ph type="title"/>
          </p:nvPr>
        </p:nvSpPr>
        <p:spPr>
          <a:xfrm>
            <a:off x="745928" y="260648"/>
            <a:ext cx="7427168" cy="706090"/>
          </a:xfrm>
        </p:spPr>
        <p:txBody>
          <a:bodyPr>
            <a:normAutofit fontScale="90000"/>
          </a:bodyPr>
          <a:lstStyle/>
          <a:p>
            <a:r>
              <a:rPr lang="en-GB" dirty="0"/>
              <a:t>Circuits</a:t>
            </a:r>
          </a:p>
        </p:txBody>
      </p:sp>
      <p:pic>
        <p:nvPicPr>
          <p:cNvPr id="3" name="Picture 2">
            <a:extLst>
              <a:ext uri="{FF2B5EF4-FFF2-40B4-BE49-F238E27FC236}">
                <a16:creationId xmlns:a16="http://schemas.microsoft.com/office/drawing/2014/main" id="{AFF7AE88-DB69-EBD6-69DF-33656A8320BC}"/>
              </a:ext>
            </a:extLst>
          </p:cNvPr>
          <p:cNvPicPr>
            <a:picLocks noChangeAspect="1"/>
          </p:cNvPicPr>
          <p:nvPr/>
        </p:nvPicPr>
        <p:blipFill>
          <a:blip r:embed="rId2"/>
          <a:stretch>
            <a:fillRect/>
          </a:stretch>
        </p:blipFill>
        <p:spPr>
          <a:xfrm>
            <a:off x="757542" y="1096144"/>
            <a:ext cx="3903010" cy="5517232"/>
          </a:xfrm>
          <a:prstGeom prst="rect">
            <a:avLst/>
          </a:prstGeom>
        </p:spPr>
      </p:pic>
      <p:sp>
        <p:nvSpPr>
          <p:cNvPr id="6" name="Rectangle: Rounded Corners 5">
            <a:extLst>
              <a:ext uri="{FF2B5EF4-FFF2-40B4-BE49-F238E27FC236}">
                <a16:creationId xmlns:a16="http://schemas.microsoft.com/office/drawing/2014/main" id="{B56DE035-BA7B-E3A6-61A8-2FE99A63BCA7}"/>
              </a:ext>
            </a:extLst>
          </p:cNvPr>
          <p:cNvSpPr/>
          <p:nvPr/>
        </p:nvSpPr>
        <p:spPr>
          <a:xfrm rot="20942310">
            <a:off x="1991814" y="3822109"/>
            <a:ext cx="436727" cy="926563"/>
          </a:xfrm>
          <a:prstGeom prst="roundRect">
            <a:avLst/>
          </a:prstGeom>
          <a:noFill/>
          <a:ln>
            <a:solidFill>
              <a:srgbClr val="FFFF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7" name="TextBox 6">
            <a:extLst>
              <a:ext uri="{FF2B5EF4-FFF2-40B4-BE49-F238E27FC236}">
                <a16:creationId xmlns:a16="http://schemas.microsoft.com/office/drawing/2014/main" id="{5F34C433-5747-0856-DB24-F366FE7C1245}"/>
              </a:ext>
            </a:extLst>
          </p:cNvPr>
          <p:cNvSpPr txBox="1"/>
          <p:nvPr/>
        </p:nvSpPr>
        <p:spPr>
          <a:xfrm>
            <a:off x="4860728" y="1196752"/>
            <a:ext cx="3312368" cy="5262979"/>
          </a:xfrm>
          <a:prstGeom prst="rect">
            <a:avLst/>
          </a:prstGeom>
          <a:solidFill>
            <a:schemeClr val="bg1"/>
          </a:solidFill>
          <a:ln>
            <a:solidFill>
              <a:schemeClr val="bg1"/>
            </a:solidFill>
          </a:ln>
        </p:spPr>
        <p:txBody>
          <a:bodyPr wrap="square" rtlCol="0">
            <a:spAutoFit/>
          </a:bodyPr>
          <a:lstStyle/>
          <a:p>
            <a:r>
              <a:rPr lang="en-US" sz="1400" b="1" dirty="0"/>
              <a:t>Descend </a:t>
            </a:r>
            <a:r>
              <a:rPr lang="en-US" sz="1400" b="1" dirty="0" err="1"/>
              <a:t>Deadside</a:t>
            </a:r>
            <a:endParaRPr lang="en-US" sz="1400" b="1" dirty="0"/>
          </a:p>
          <a:p>
            <a:r>
              <a:rPr lang="en-US" sz="1400" b="1" dirty="0"/>
              <a:t>West Side of the airfield</a:t>
            </a:r>
          </a:p>
          <a:p>
            <a:r>
              <a:rPr lang="en-US" sz="1400" b="1" dirty="0"/>
              <a:t>Yellow Box Area as marked</a:t>
            </a:r>
          </a:p>
          <a:p>
            <a:endParaRPr lang="en-US" sz="1400" b="1" dirty="0"/>
          </a:p>
          <a:p>
            <a:r>
              <a:rPr lang="en-US" sz="1400" b="1" dirty="0"/>
              <a:t>Windsocks – North and South ends of the airfield.</a:t>
            </a:r>
          </a:p>
          <a:p>
            <a:endParaRPr lang="en-US" sz="1400" b="1" dirty="0"/>
          </a:p>
          <a:p>
            <a:r>
              <a:rPr lang="en-US" sz="1400" b="1" dirty="0"/>
              <a:t>Avoid overflying local properties (Sensitive Sites as marked)</a:t>
            </a:r>
          </a:p>
          <a:p>
            <a:endParaRPr lang="en-US" sz="1400" b="1" dirty="0"/>
          </a:p>
          <a:p>
            <a:r>
              <a:rPr lang="en-US" sz="1400" b="1" dirty="0"/>
              <a:t>Runway Numbers on RW 35 / 17</a:t>
            </a:r>
          </a:p>
          <a:p>
            <a:endParaRPr lang="en-US" sz="1400" b="1" dirty="0"/>
          </a:p>
          <a:p>
            <a:r>
              <a:rPr lang="en-US" sz="1400" b="1" dirty="0"/>
              <a:t>Transit over the airfield to join the circuit to the east and proceed on LH or RH circuit for chosen runway.</a:t>
            </a:r>
          </a:p>
          <a:p>
            <a:endParaRPr lang="en-US" sz="1400" b="1" dirty="0"/>
          </a:p>
          <a:p>
            <a:r>
              <a:rPr lang="en-US" sz="1400" b="1" dirty="0"/>
              <a:t>St Michaels Airfield is 16’ </a:t>
            </a:r>
            <a:r>
              <a:rPr lang="en-US" sz="1400" b="1" dirty="0" err="1"/>
              <a:t>amsl</a:t>
            </a:r>
            <a:endParaRPr lang="en-US" sz="1400" b="1" dirty="0"/>
          </a:p>
          <a:p>
            <a:endParaRPr lang="en-US" sz="1400" b="1" dirty="0"/>
          </a:p>
          <a:p>
            <a:r>
              <a:rPr lang="en-US" sz="1400" b="1" dirty="0"/>
              <a:t>Airfield PPR on our website</a:t>
            </a:r>
            <a:br>
              <a:rPr lang="en-US" sz="1400" b="1" dirty="0"/>
            </a:br>
            <a:r>
              <a:rPr lang="en-US" sz="1400" b="1" dirty="0">
                <a:hlinkClick r:id="rId3"/>
              </a:rPr>
              <a:t>www.LetsFlyMicrolights.com</a:t>
            </a:r>
            <a:r>
              <a:rPr lang="en-US" sz="1400" b="1" dirty="0"/>
              <a:t> </a:t>
            </a:r>
          </a:p>
          <a:p>
            <a:endParaRPr lang="en-US" sz="1400" b="1" dirty="0"/>
          </a:p>
          <a:p>
            <a:endParaRPr lang="en-US" sz="1400" b="1" dirty="0"/>
          </a:p>
          <a:p>
            <a:endParaRPr lang="en-US" sz="1400" b="1" dirty="0"/>
          </a:p>
          <a:p>
            <a:endParaRPr lang="en-GB" sz="1400" b="1" dirty="0"/>
          </a:p>
        </p:txBody>
      </p:sp>
      <p:cxnSp>
        <p:nvCxnSpPr>
          <p:cNvPr id="9" name="Straight Arrow Connector 8">
            <a:extLst>
              <a:ext uri="{FF2B5EF4-FFF2-40B4-BE49-F238E27FC236}">
                <a16:creationId xmlns:a16="http://schemas.microsoft.com/office/drawing/2014/main" id="{AF128F0C-8A32-4E8E-EDF5-F26B1F2E1BC9}"/>
              </a:ext>
            </a:extLst>
          </p:cNvPr>
          <p:cNvCxnSpPr/>
          <p:nvPr/>
        </p:nvCxnSpPr>
        <p:spPr>
          <a:xfrm flipV="1">
            <a:off x="2287523" y="3979026"/>
            <a:ext cx="1368152" cy="294320"/>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11" name="Straight Arrow Connector 10">
            <a:extLst>
              <a:ext uri="{FF2B5EF4-FFF2-40B4-BE49-F238E27FC236}">
                <a16:creationId xmlns:a16="http://schemas.microsoft.com/office/drawing/2014/main" id="{F55C8F10-5296-6B9A-2620-2C2BBE047C7B}"/>
              </a:ext>
            </a:extLst>
          </p:cNvPr>
          <p:cNvCxnSpPr/>
          <p:nvPr/>
        </p:nvCxnSpPr>
        <p:spPr>
          <a:xfrm flipH="1">
            <a:off x="3662317" y="3573016"/>
            <a:ext cx="216024" cy="890134"/>
          </a:xfrm>
          <a:prstGeom prst="straightConnector1">
            <a:avLst/>
          </a:prstGeom>
          <a:ln>
            <a:headEnd type="arrow" w="med" len="med"/>
            <a:tailEnd type="arrow" w="med" len="med"/>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877176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F1DDB-89DA-39F6-8A83-4B6216A99B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EB3006-5F18-A340-7B3E-C66760910866}"/>
              </a:ext>
            </a:extLst>
          </p:cNvPr>
          <p:cNvSpPr>
            <a:spLocks noGrp="1"/>
          </p:cNvSpPr>
          <p:nvPr>
            <p:ph type="title"/>
          </p:nvPr>
        </p:nvSpPr>
        <p:spPr>
          <a:xfrm>
            <a:off x="745928" y="260648"/>
            <a:ext cx="7427168" cy="706090"/>
          </a:xfrm>
        </p:spPr>
        <p:txBody>
          <a:bodyPr>
            <a:normAutofit fontScale="90000"/>
          </a:bodyPr>
          <a:lstStyle/>
          <a:p>
            <a:r>
              <a:rPr lang="en-GB" dirty="0"/>
              <a:t>Circuits</a:t>
            </a:r>
          </a:p>
        </p:txBody>
      </p:sp>
      <p:pic>
        <p:nvPicPr>
          <p:cNvPr id="4" name="Picture 3">
            <a:extLst>
              <a:ext uri="{FF2B5EF4-FFF2-40B4-BE49-F238E27FC236}">
                <a16:creationId xmlns:a16="http://schemas.microsoft.com/office/drawing/2014/main" id="{7D40695B-DCB4-FC1E-D49C-39C66A90D8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4167" y="1052736"/>
            <a:ext cx="5535665" cy="5285274"/>
          </a:xfrm>
          <a:prstGeom prst="rect">
            <a:avLst/>
          </a:prstGeom>
        </p:spPr>
      </p:pic>
    </p:spTree>
    <p:extLst>
      <p:ext uri="{BB962C8B-B14F-4D97-AF65-F5344CB8AC3E}">
        <p14:creationId xmlns:p14="http://schemas.microsoft.com/office/powerpoint/2010/main" val="31275201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25716</TotalTime>
  <Words>1368</Words>
  <Application>Microsoft Office PowerPoint</Application>
  <PresentationFormat>On-screen Show (4:3)</PresentationFormat>
  <Paragraphs>195</Paragraphs>
  <Slides>20</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Aptos</vt:lpstr>
      <vt:lpstr>Arial</vt:lpstr>
      <vt:lpstr>Calibri</vt:lpstr>
      <vt:lpstr>Montserrat</vt:lpstr>
      <vt:lpstr>Segoe UI Historic</vt:lpstr>
      <vt:lpstr>Zona Pro</vt:lpstr>
      <vt:lpstr>Zona Pro ExtraLight</vt:lpstr>
      <vt:lpstr>Office Theme</vt:lpstr>
      <vt:lpstr>Custom Design</vt:lpstr>
      <vt:lpstr>BMAA Club Nights</vt:lpstr>
      <vt:lpstr>This evening</vt:lpstr>
      <vt:lpstr>Introducing our special guest #1</vt:lpstr>
      <vt:lpstr>Where is St Michaels Airfield?</vt:lpstr>
      <vt:lpstr>Arrival into St Micks</vt:lpstr>
      <vt:lpstr>Local Scenery</vt:lpstr>
      <vt:lpstr>FINAL APPROACH</vt:lpstr>
      <vt:lpstr>Circuits</vt:lpstr>
      <vt:lpstr>Circuits</vt:lpstr>
      <vt:lpstr>Circuits</vt:lpstr>
      <vt:lpstr>So why visit St Micks?</vt:lpstr>
      <vt:lpstr>What We Offer</vt:lpstr>
      <vt:lpstr>PowerPoint Presentation</vt:lpstr>
      <vt:lpstr>PowerPoint Presentation</vt:lpstr>
      <vt:lpstr>PowerPoint Presentation</vt:lpstr>
      <vt:lpstr>PowerPoint Presentation</vt:lpstr>
      <vt:lpstr>Introducing our special guest #2</vt:lpstr>
      <vt:lpstr>Distress &amp; Diversion</vt:lpstr>
      <vt:lpstr>PowerPoint Presentation</vt:lpstr>
      <vt:lpstr>Thank you   </vt:lpstr>
    </vt:vector>
  </TitlesOfParts>
  <Company>BMAA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Aerodromes and how to use them</dc:title>
  <dc:creator>Cameron Spence</dc:creator>
  <cp:lastModifiedBy>Paul Turner</cp:lastModifiedBy>
  <cp:revision>169</cp:revision>
  <dcterms:created xsi:type="dcterms:W3CDTF">2020-02-19T12:39:57Z</dcterms:created>
  <dcterms:modified xsi:type="dcterms:W3CDTF">2026-06-08T11:51:00Z</dcterms:modified>
</cp:coreProperties>
</file>