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</p:sldMasterIdLst>
  <p:notesMasterIdLst>
    <p:notesMasterId r:id="rId18"/>
  </p:notesMasterIdLst>
  <p:sldIdLst>
    <p:sldId id="256" r:id="rId3"/>
    <p:sldId id="599" r:id="rId4"/>
    <p:sldId id="707" r:id="rId5"/>
    <p:sldId id="770" r:id="rId6"/>
    <p:sldId id="769" r:id="rId7"/>
    <p:sldId id="710" r:id="rId8"/>
    <p:sldId id="762" r:id="rId9"/>
    <p:sldId id="761" r:id="rId10"/>
    <p:sldId id="758" r:id="rId11"/>
    <p:sldId id="729" r:id="rId12"/>
    <p:sldId id="755" r:id="rId13"/>
    <p:sldId id="765" r:id="rId14"/>
    <p:sldId id="766" r:id="rId15"/>
    <p:sldId id="597" r:id="rId16"/>
    <p:sldId id="70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9933"/>
    <a:srgbClr val="EA4E4E"/>
    <a:srgbClr val="FF9900"/>
    <a:srgbClr val="009644"/>
    <a:srgbClr val="00AC4E"/>
    <a:srgbClr val="6D8838"/>
    <a:srgbClr val="009E47"/>
    <a:srgbClr val="FEF5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D0607D-10D0-4CB4-9409-54D6651202D2}" v="16" dt="2026-07-04T22:44:42.6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–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–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32" autoAdjust="0"/>
    <p:restoredTop sz="93427" autoAdjust="0"/>
  </p:normalViewPr>
  <p:slideViewPr>
    <p:cSldViewPr>
      <p:cViewPr varScale="1">
        <p:scale>
          <a:sx n="142" d="100"/>
          <a:sy n="142" d="100"/>
        </p:scale>
        <p:origin x="180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5CA9C-6DCF-4387-B3AF-C9987F8716D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789782-1270-4B9B-844C-D4D3A2B758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845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3.0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Introductory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0128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course can be presented in a modular fashion with essentially 5 sections when the AAIB reports and practice flying are included.</a:t>
            </a:r>
          </a:p>
          <a:p>
            <a:r>
              <a:rPr lang="en-GB" dirty="0"/>
              <a:t>The aim is to introduce additional information such as videos, personal experiences of the presenter and shared experiences of the audience to make this a more interactive course than a simple presentation style delivery.</a:t>
            </a:r>
          </a:p>
          <a:p>
            <a:r>
              <a:rPr lang="en-GB" dirty="0"/>
              <a:t>Examples of useful </a:t>
            </a:r>
            <a:r>
              <a:rPr lang="en-GB" dirty="0" err="1"/>
              <a:t>youtube</a:t>
            </a:r>
            <a:r>
              <a:rPr lang="en-GB" dirty="0"/>
              <a:t> video clips may be used or alternatives presented (copyright permitting).</a:t>
            </a:r>
          </a:p>
          <a:p>
            <a:r>
              <a:rPr lang="en-GB" dirty="0"/>
              <a:t>The full presentation should take approximately 4 hours to deliver, including a discussion on AAIB reports and Q&amp;A session.</a:t>
            </a:r>
          </a:p>
          <a:p>
            <a:r>
              <a:rPr lang="en-GB" dirty="0"/>
              <a:t>This may be delivered over a number of sessions, hence the modular structure.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549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Photo by Unknown Author is licensed under </a:t>
            </a:r>
            <a:r>
              <a:rPr lang="en-GB" sz="1200" dirty="0">
                <a:hlinkClick r:id="rId3" tooltip="https://creativecommons.org/licenses/by/3.0/"/>
              </a:rPr>
              <a:t>CC BY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848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Any pilot, regardless of experience, should find this course of interest and useful.</a:t>
            </a:r>
          </a:p>
          <a:p>
            <a:r>
              <a:rPr lang="en-GB" dirty="0"/>
              <a:t>As part of the Wings programme, it can be used as part of any of the award levels.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314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Any pilot, regardless of experience, should find this course of interest and useful.</a:t>
            </a:r>
          </a:p>
          <a:p>
            <a:r>
              <a:rPr lang="en-GB" dirty="0"/>
              <a:t>As part of the Wings programme, it can be used as part of any of the award levels.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597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Any pilot, regardless of experience, should find this course of interest and useful.</a:t>
            </a:r>
          </a:p>
          <a:p>
            <a:r>
              <a:rPr lang="en-GB" dirty="0"/>
              <a:t>As part of the Wings programme, it can be used as part of any of the award levels.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65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3B65B-D1E8-F867-E64D-F887C51E8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0B9B34-81E6-27A2-A27F-D9097BD82F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CAF331-D110-2669-0A8E-B4082D61F4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D32C06-4024-32F7-E4A1-5A07B1405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6263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730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547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Any pilot, regardless of experience, should find this course of interest and useful.</a:t>
            </a:r>
          </a:p>
          <a:p>
            <a:r>
              <a:rPr lang="en-GB" dirty="0"/>
              <a:t>As part of the Wings programme, it can be used as part of any of the award levels.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5822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Any pilot, regardless of experience, should find this course of interest and useful.</a:t>
            </a:r>
          </a:p>
          <a:p>
            <a:r>
              <a:rPr lang="en-GB" dirty="0"/>
              <a:t>As part of the Wings programme, it can be used as part of any of the award levels.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956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Zona Pro" panose="02010A03040002020004" pitchFamily="50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11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49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791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106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981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1143000"/>
          </a:xfr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3500000" scaled="1"/>
            <a:tileRect/>
          </a:gradFill>
          <a:ln w="38100">
            <a:solidFill>
              <a:srgbClr val="7030A0"/>
            </a:solidFill>
          </a:ln>
        </p:spPr>
        <p:txBody>
          <a:bodyPr/>
          <a:lstStyle>
            <a:lvl1pPr>
              <a:defRPr>
                <a:latin typeface="Zona Pro" panose="02010A03040002020004" pitchFamily="50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85098B61-F172-4BB1-B223-A72FBE41F3AE}"/>
              </a:ext>
            </a:extLst>
          </p:cNvPr>
          <p:cNvSpPr txBox="1">
            <a:spLocks/>
          </p:cNvSpPr>
          <p:nvPr userDrawn="1"/>
        </p:nvSpPr>
        <p:spPr>
          <a:xfrm>
            <a:off x="3995936" y="635634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Page </a:t>
            </a:r>
            <a:fld id="{4302939E-F2B3-4B6A-A975-0D3230852D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D6ECBF0-26EA-46D1-8B09-F5FCBDB96A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528719"/>
            <a:ext cx="8291264" cy="459914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</a:defRPr>
            </a:lvl1pPr>
            <a:lvl2pPr marL="628650" indent="-457200" algn="ctr">
              <a:buFont typeface="Arial" panose="020B0604020202020204" pitchFamily="34" charset="0"/>
              <a:buChar char="•"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subtitle style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en-US" dirty="0"/>
              <a:t>Click to edit Master subtitle style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5227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79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021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555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1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517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545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160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22-Apr-22 v1.0  © BMAA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8847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Zona Pro" panose="02010A03040002020004" pitchFamily="50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11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pxhere.com/en/photo/1599428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98B6B8E1-0BF6-4CBD-9493-6990EEA72F57}"/>
              </a:ext>
            </a:extLst>
          </p:cNvPr>
          <p:cNvGrpSpPr/>
          <p:nvPr/>
        </p:nvGrpSpPr>
        <p:grpSpPr>
          <a:xfrm>
            <a:off x="575915" y="2251328"/>
            <a:ext cx="7772401" cy="770620"/>
            <a:chOff x="539552" y="2260600"/>
            <a:chExt cx="8611055" cy="1210733"/>
          </a:xfr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3500000" scaled="1"/>
            <a:tileRect/>
          </a:gradFill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FEDBD98-E740-4239-BCCA-FA5842F17CC2}"/>
                </a:ext>
              </a:extLst>
            </p:cNvPr>
            <p:cNvSpPr/>
            <p:nvPr/>
          </p:nvSpPr>
          <p:spPr>
            <a:xfrm>
              <a:off x="539552" y="2275203"/>
              <a:ext cx="8535855" cy="1180465"/>
            </a:xfrm>
            <a:prstGeom prst="roundRect">
              <a:avLst/>
            </a:prstGeom>
            <a:grpFill/>
            <a:ln w="571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1A5CD34-0E82-4E2F-8DCD-517C1E9495F9}"/>
                </a:ext>
              </a:extLst>
            </p:cNvPr>
            <p:cNvSpPr/>
            <p:nvPr/>
          </p:nvSpPr>
          <p:spPr>
            <a:xfrm>
              <a:off x="8634352" y="2260600"/>
              <a:ext cx="516255" cy="1210733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07474" y="2401835"/>
            <a:ext cx="4464496" cy="424648"/>
          </a:xfrm>
        </p:spPr>
        <p:txBody>
          <a:bodyPr>
            <a:normAutofit fontScale="90000"/>
          </a:bodyPr>
          <a:lstStyle/>
          <a:p>
            <a:r>
              <a:rPr lang="en-GB" sz="3200" dirty="0">
                <a:latin typeface="Zona Pro" panose="02010A03040002020004" pitchFamily="50" charset="0"/>
              </a:rPr>
              <a:t>BMAA Club Nights</a:t>
            </a:r>
            <a:endParaRPr lang="en-GB" sz="3200" dirty="0">
              <a:latin typeface="Zona Pro ExtraLight" panose="02010A03040002020004" pitchFamily="50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569050" y="685224"/>
            <a:ext cx="6163190" cy="116462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Featured airfield: </a:t>
            </a:r>
            <a:r>
              <a:rPr lang="en-GB" b="1" dirty="0">
                <a:solidFill>
                  <a:srgbClr val="080809"/>
                </a:solidFill>
                <a:latin typeface="Segoe UI Historic" panose="020B0502040204020203" pitchFamily="34" charset="0"/>
              </a:rPr>
              <a:t>Yatesbury</a:t>
            </a:r>
          </a:p>
          <a:p>
            <a:pPr marL="0" indent="0">
              <a:buNone/>
            </a:pPr>
            <a:endParaRPr lang="en-GB" b="1" dirty="0">
              <a:solidFill>
                <a:srgbClr val="080809"/>
              </a:solidFill>
              <a:latin typeface="Segoe UI Historic" panose="020B0502040204020203" pitchFamily="34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080809"/>
                </a:solidFill>
                <a:latin typeface="Segoe UI Historic" panose="020B0502040204020203" pitchFamily="34" charset="0"/>
              </a:rPr>
              <a:t>Let’s talk about: </a:t>
            </a:r>
            <a:r>
              <a:rPr lang="en-GB" b="1" dirty="0">
                <a:solidFill>
                  <a:srgbClr val="080809"/>
                </a:solidFill>
                <a:latin typeface="Segoe UI Historic" panose="020B0502040204020203" pitchFamily="34" charset="0"/>
              </a:rPr>
              <a:t>General Aviation Reports</a:t>
            </a:r>
          </a:p>
          <a:p>
            <a:pPr marL="0" indent="0">
              <a:buNone/>
            </a:pPr>
            <a:endParaRPr lang="en-GB" dirty="0">
              <a:latin typeface="Montserrat" panose="000005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460667" cy="1349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135" y="826894"/>
            <a:ext cx="1080120" cy="57933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6A0AD4-5395-4B3E-9296-017AF7DEEE96}"/>
              </a:ext>
            </a:extLst>
          </p:cNvPr>
          <p:cNvCxnSpPr>
            <a:cxnSpLocks/>
          </p:cNvCxnSpPr>
          <p:nvPr/>
        </p:nvCxnSpPr>
        <p:spPr>
          <a:xfrm>
            <a:off x="467544" y="6597352"/>
            <a:ext cx="8424936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itle 2">
            <a:extLst>
              <a:ext uri="{FF2B5EF4-FFF2-40B4-BE49-F238E27FC236}">
                <a16:creationId xmlns:a16="http://schemas.microsoft.com/office/drawing/2014/main" id="{6E5169E8-C48A-8AD0-2537-85A398A12E48}"/>
              </a:ext>
            </a:extLst>
          </p:cNvPr>
          <p:cNvSpPr txBox="1">
            <a:spLocks/>
          </p:cNvSpPr>
          <p:nvPr/>
        </p:nvSpPr>
        <p:spPr>
          <a:xfrm>
            <a:off x="3582082" y="4005064"/>
            <a:ext cx="5292080" cy="1512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1800" dirty="0">
                <a:solidFill>
                  <a:srgbClr val="080809"/>
                </a:solidFill>
                <a:latin typeface="Segoe UI Historic" panose="020B0502040204020203" pitchFamily="34" charset="0"/>
              </a:rPr>
              <a:t>Special Guests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sz="1800" dirty="0">
              <a:solidFill>
                <a:srgbClr val="080809"/>
              </a:solidFill>
              <a:latin typeface="Segoe UI Historic" panose="020B0502040204020203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1800" dirty="0">
                <a:solidFill>
                  <a:srgbClr val="080809"/>
                </a:solidFill>
                <a:latin typeface="Segoe UI Historic" panose="020B0502040204020203" pitchFamily="34" charset="0"/>
              </a:rPr>
              <a:t>Guy Thomas, Debbie Ackroyd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1800" dirty="0" err="1">
                <a:solidFill>
                  <a:srgbClr val="080809"/>
                </a:solidFill>
                <a:latin typeface="Segoe UI Historic" panose="020B0502040204020203" pitchFamily="34" charset="0"/>
              </a:rPr>
              <a:t>Yatesbury</a:t>
            </a:r>
            <a:r>
              <a:rPr lang="en-GB" sz="1800" dirty="0">
                <a:solidFill>
                  <a:srgbClr val="080809"/>
                </a:solidFill>
                <a:latin typeface="Segoe UI Historic" panose="020B0502040204020203" pitchFamily="34" charset="0"/>
              </a:rPr>
              <a:t> Airfield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BF16EF3-CA87-D0FB-9CCB-E5C5CF6AAFD8}"/>
              </a:ext>
            </a:extLst>
          </p:cNvPr>
          <p:cNvSpPr txBox="1">
            <a:spLocks/>
          </p:cNvSpPr>
          <p:nvPr/>
        </p:nvSpPr>
        <p:spPr>
          <a:xfrm>
            <a:off x="5443361" y="6156116"/>
            <a:ext cx="3449118" cy="3148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600" dirty="0">
                <a:solidFill>
                  <a:srgbClr val="080809"/>
                </a:solidFill>
                <a:latin typeface="Segoe UI Historic" panose="020B0502040204020203" pitchFamily="34" charset="0"/>
              </a:rPr>
              <a:t>Your hosts: Cameron &amp; Cath Spence</a:t>
            </a:r>
            <a:endParaRPr lang="en-GB" sz="16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1E7CFF3-DA2A-68B8-479D-D4466FFB3A3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2652"/>
          <a:stretch>
            <a:fillRect/>
          </a:stretch>
        </p:blipFill>
        <p:spPr>
          <a:xfrm>
            <a:off x="1043608" y="3321237"/>
            <a:ext cx="2768204" cy="287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76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2A4A9-E1C6-482B-9428-1B67AE101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15" y="273749"/>
            <a:ext cx="7427168" cy="706090"/>
          </a:xfrm>
        </p:spPr>
        <p:txBody>
          <a:bodyPr>
            <a:normAutofit fontScale="90000"/>
          </a:bodyPr>
          <a:lstStyle/>
          <a:p>
            <a:r>
              <a:rPr lang="en-US" dirty="0"/>
              <a:t>F</a:t>
            </a:r>
            <a:r>
              <a:rPr lang="en-GB" dirty="0"/>
              <a:t>INAL APPROACH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44D28A4-008F-6EC2-45BF-159D05A8B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967" y="1988840"/>
            <a:ext cx="7236065" cy="41073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C2D3029-4D29-BA68-957D-8A24DE01A063}"/>
              </a:ext>
            </a:extLst>
          </p:cNvPr>
          <p:cNvSpPr txBox="1"/>
          <p:nvPr/>
        </p:nvSpPr>
        <p:spPr>
          <a:xfrm>
            <a:off x="251520" y="1050474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No overhead joins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  <a:latin typeface="Montserrat" panose="00000500000000000000" pitchFamily="2" charset="0"/>
              </a:rPr>
              <a:t>Please join from the south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  <a:latin typeface="Montserrat" panose="00000500000000000000" pitchFamily="2" charset="0"/>
              </a:rPr>
              <a:t>Caution noise abatement areas</a:t>
            </a:r>
            <a:endParaRPr lang="en-GB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56AA1DF-E901-D439-5A86-F7935A9B3437}"/>
              </a:ext>
            </a:extLst>
          </p:cNvPr>
          <p:cNvCxnSpPr/>
          <p:nvPr/>
        </p:nvCxnSpPr>
        <p:spPr>
          <a:xfrm flipH="1">
            <a:off x="5436096" y="2708920"/>
            <a:ext cx="720080" cy="20882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0407D59-3E50-469D-ED28-EADD096980D1}"/>
              </a:ext>
            </a:extLst>
          </p:cNvPr>
          <p:cNvCxnSpPr>
            <a:cxnSpLocks/>
          </p:cNvCxnSpPr>
          <p:nvPr/>
        </p:nvCxnSpPr>
        <p:spPr>
          <a:xfrm flipH="1" flipV="1">
            <a:off x="5436096" y="4941168"/>
            <a:ext cx="1376968" cy="8663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73BFFC9-BECA-AFE8-79F1-63E8D2289B50}"/>
              </a:ext>
            </a:extLst>
          </p:cNvPr>
          <p:cNvCxnSpPr>
            <a:cxnSpLocks/>
          </p:cNvCxnSpPr>
          <p:nvPr/>
        </p:nvCxnSpPr>
        <p:spPr>
          <a:xfrm>
            <a:off x="1979712" y="2420888"/>
            <a:ext cx="1584176" cy="21602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904A2D2-B2C2-7123-9937-5B073EEA93EB}"/>
              </a:ext>
            </a:extLst>
          </p:cNvPr>
          <p:cNvCxnSpPr>
            <a:cxnSpLocks/>
          </p:cNvCxnSpPr>
          <p:nvPr/>
        </p:nvCxnSpPr>
        <p:spPr>
          <a:xfrm flipV="1">
            <a:off x="1835696" y="4725144"/>
            <a:ext cx="1728192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0AB2BF7-46DC-18AA-4B9F-642246C01984}"/>
              </a:ext>
            </a:extLst>
          </p:cNvPr>
          <p:cNvCxnSpPr>
            <a:cxnSpLocks/>
          </p:cNvCxnSpPr>
          <p:nvPr/>
        </p:nvCxnSpPr>
        <p:spPr>
          <a:xfrm>
            <a:off x="4445617" y="4509120"/>
            <a:ext cx="918471" cy="36004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31E4820E-9EC6-83C9-4A1D-57385AD8E969}"/>
              </a:ext>
            </a:extLst>
          </p:cNvPr>
          <p:cNvSpPr/>
          <p:nvPr/>
        </p:nvSpPr>
        <p:spPr>
          <a:xfrm>
            <a:off x="3453847" y="2441645"/>
            <a:ext cx="2016226" cy="1223247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AVOID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1A82D83-84EB-ECCA-67EE-03F5B3543AC7}"/>
              </a:ext>
            </a:extLst>
          </p:cNvPr>
          <p:cNvCxnSpPr>
            <a:cxnSpLocks/>
          </p:cNvCxnSpPr>
          <p:nvPr/>
        </p:nvCxnSpPr>
        <p:spPr>
          <a:xfrm flipV="1">
            <a:off x="3620100" y="4509120"/>
            <a:ext cx="663868" cy="15286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25C0DC7E-4DC8-0711-880D-AD9073F4F4D4}"/>
              </a:ext>
            </a:extLst>
          </p:cNvPr>
          <p:cNvSpPr txBox="1"/>
          <p:nvPr/>
        </p:nvSpPr>
        <p:spPr>
          <a:xfrm>
            <a:off x="5941988" y="3795640"/>
            <a:ext cx="201622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Blind calls on Safety Com</a:t>
            </a:r>
          </a:p>
          <a:p>
            <a:r>
              <a:rPr lang="en-GB" dirty="0"/>
              <a:t>“Yatesbury Traffic”</a:t>
            </a:r>
          </a:p>
        </p:txBody>
      </p:sp>
    </p:spTree>
    <p:extLst>
      <p:ext uri="{BB962C8B-B14F-4D97-AF65-F5344CB8AC3E}">
        <p14:creationId xmlns:p14="http://schemas.microsoft.com/office/powerpoint/2010/main" val="4251765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2A4A9-E1C6-482B-9428-1B67AE101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928" y="260648"/>
            <a:ext cx="7427168" cy="706090"/>
          </a:xfrm>
        </p:spPr>
        <p:txBody>
          <a:bodyPr>
            <a:normAutofit fontScale="90000"/>
          </a:bodyPr>
          <a:lstStyle/>
          <a:p>
            <a:r>
              <a:rPr lang="en-GB" dirty="0"/>
              <a:t>Circuits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34C433-5747-0856-DB24-F366FE7C1245}"/>
              </a:ext>
            </a:extLst>
          </p:cNvPr>
          <p:cNvSpPr txBox="1"/>
          <p:nvPr/>
        </p:nvSpPr>
        <p:spPr>
          <a:xfrm>
            <a:off x="4860728" y="1196752"/>
            <a:ext cx="3312368" cy="2677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All joins and departures to the south</a:t>
            </a:r>
          </a:p>
          <a:p>
            <a:endParaRPr lang="en-US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Joining to be done at 45deg to the start of the downwind leg</a:t>
            </a:r>
          </a:p>
          <a:p>
            <a:endParaRPr lang="en-US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Departing to be done at 45deg to the end of the downwind leg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Please get PPR via telephone, number on website.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/>
              <a:t>www.wiltsmicrolights.com</a:t>
            </a:r>
            <a:endParaRPr lang="en-US" sz="1400" b="1" dirty="0"/>
          </a:p>
        </p:txBody>
      </p:sp>
      <p:pic>
        <p:nvPicPr>
          <p:cNvPr id="4" name="Picture 3" descr="circuit diagram with clear joining and departure information">
            <a:extLst>
              <a:ext uri="{FF2B5EF4-FFF2-40B4-BE49-F238E27FC236}">
                <a16:creationId xmlns:a16="http://schemas.microsoft.com/office/drawing/2014/main" id="{A04C1311-751C-AC5B-46FD-69E39D4BB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28" y="1124744"/>
            <a:ext cx="363838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176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3281-F149-49C3-8403-6F51AE08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706090"/>
          </a:xfrm>
        </p:spPr>
        <p:txBody>
          <a:bodyPr>
            <a:normAutofit fontScale="90000"/>
          </a:bodyPr>
          <a:lstStyle/>
          <a:p>
            <a:r>
              <a:rPr lang="en-GB" dirty="0"/>
              <a:t>General Aviation Reports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F4BC1F5-522D-8687-79FA-03717FE909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794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3281-F149-49C3-8403-6F51AE08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706090"/>
          </a:xfrm>
        </p:spPr>
        <p:txBody>
          <a:bodyPr>
            <a:normAutofit fontScale="90000"/>
          </a:bodyPr>
          <a:lstStyle/>
          <a:p>
            <a:r>
              <a:rPr lang="en-GB" dirty="0"/>
              <a:t>Any questions?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E02DE28-9C23-4395-932F-5AF6857C9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1772816"/>
            <a:ext cx="8136904" cy="4276545"/>
          </a:xfrm>
        </p:spPr>
        <p:txBody>
          <a:bodyPr>
            <a:normAutofit/>
          </a:bodyPr>
          <a:lstStyle/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b="1" i="1" dirty="0">
                <a:solidFill>
                  <a:schemeClr val="tx1"/>
                </a:solidFill>
              </a:rPr>
              <a:t>Either about </a:t>
            </a:r>
            <a:r>
              <a:rPr lang="en-GB" sz="2000" b="1" i="1" dirty="0" err="1">
                <a:solidFill>
                  <a:schemeClr val="tx1"/>
                </a:solidFill>
              </a:rPr>
              <a:t>Yatesbury</a:t>
            </a:r>
            <a:r>
              <a:rPr lang="en-GB" sz="2000" b="1" i="1" dirty="0">
                <a:solidFill>
                  <a:schemeClr val="tx1"/>
                </a:solidFill>
              </a:rPr>
              <a:t> or General Aviation Reports</a:t>
            </a:r>
            <a:endParaRPr lang="en-GB" sz="1800" i="1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1800" dirty="0">
              <a:solidFill>
                <a:schemeClr val="tx1"/>
              </a:solidFill>
            </a:endParaRPr>
          </a:p>
          <a:p>
            <a:pPr marL="914400" lvl="1" indent="-285750" algn="l">
              <a:buBlip>
                <a:blip r:embed="rId3"/>
              </a:buBlip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1318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19;p4">
            <a:extLst>
              <a:ext uri="{FF2B5EF4-FFF2-40B4-BE49-F238E27FC236}">
                <a16:creationId xmlns:a16="http://schemas.microsoft.com/office/drawing/2014/main" id="{25F3C59B-75E6-4603-824B-AA58E17E95E5}"/>
              </a:ext>
            </a:extLst>
          </p:cNvPr>
          <p:cNvSpPr txBox="1">
            <a:spLocks/>
          </p:cNvSpPr>
          <p:nvPr/>
        </p:nvSpPr>
        <p:spPr>
          <a:xfrm>
            <a:off x="492793" y="1539534"/>
            <a:ext cx="8204368" cy="480132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Montserrat" panose="00000500000000000000" pitchFamily="2" charset="0"/>
              <a:sym typeface="Rockwell"/>
            </a:endParaRPr>
          </a:p>
        </p:txBody>
      </p:sp>
      <p:sp>
        <p:nvSpPr>
          <p:cNvPr id="3" name="Subtitle 3">
            <a:extLst>
              <a:ext uri="{FF2B5EF4-FFF2-40B4-BE49-F238E27FC236}">
                <a16:creationId xmlns:a16="http://schemas.microsoft.com/office/drawing/2014/main" id="{13F6B983-B626-8BE6-F769-50306F903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563153"/>
            <a:ext cx="6277360" cy="3962002"/>
          </a:xfrm>
        </p:spPr>
        <p:txBody>
          <a:bodyPr>
            <a:normAutofit/>
          </a:bodyPr>
          <a:lstStyle/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b="1" dirty="0">
                <a:solidFill>
                  <a:schemeClr val="tx1"/>
                </a:solidFill>
              </a:rPr>
              <a:t>Wednesday 12</a:t>
            </a:r>
            <a:r>
              <a:rPr lang="en-GB" b="1" baseline="30000" dirty="0">
                <a:solidFill>
                  <a:schemeClr val="tx1"/>
                </a:solidFill>
              </a:rPr>
              <a:t>th</a:t>
            </a:r>
            <a:r>
              <a:rPr lang="en-GB" b="1" dirty="0">
                <a:solidFill>
                  <a:schemeClr val="tx1"/>
                </a:solidFill>
              </a:rPr>
              <a:t> August, 19:00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We’re still looking for another airfield – any offers?</a:t>
            </a:r>
            <a:endParaRPr lang="en-GB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2C2462-6549-1655-D978-8457935AA4E9}"/>
              </a:ext>
            </a:extLst>
          </p:cNvPr>
          <p:cNvSpPr txBox="1"/>
          <p:nvPr/>
        </p:nvSpPr>
        <p:spPr>
          <a:xfrm>
            <a:off x="1043608" y="5597047"/>
            <a:ext cx="705678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dirty="0">
                <a:solidFill>
                  <a:schemeClr val="tx1"/>
                </a:solidFill>
              </a:rPr>
              <a:t>We want to feature a wide variety of airfields across the UK, as well as other topics; please get in touch with suggestions and offers of help!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08C3045-198A-8F77-0A6F-1F0A0CEFF39A}"/>
              </a:ext>
            </a:extLst>
          </p:cNvPr>
          <p:cNvSpPr txBox="1">
            <a:spLocks/>
          </p:cNvSpPr>
          <p:nvPr/>
        </p:nvSpPr>
        <p:spPr>
          <a:xfrm>
            <a:off x="683568" y="153553"/>
            <a:ext cx="7427168" cy="571499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3500000" scaled="1"/>
            <a:tileRect/>
          </a:gradFill>
          <a:ln w="38100">
            <a:solidFill>
              <a:srgbClr val="7030A0"/>
            </a:solidFill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Zona Pro" panose="02010A03040002020004" pitchFamily="50" charset="0"/>
                <a:ea typeface="+mj-ea"/>
                <a:cs typeface="+mj-cs"/>
              </a:defRPr>
            </a:lvl1pPr>
          </a:lstStyle>
          <a:p>
            <a:r>
              <a:rPr lang="en-GB" dirty="0"/>
              <a:t>Save the date</a:t>
            </a:r>
          </a:p>
        </p:txBody>
      </p:sp>
    </p:spTree>
    <p:extLst>
      <p:ext uri="{BB962C8B-B14F-4D97-AF65-F5344CB8AC3E}">
        <p14:creationId xmlns:p14="http://schemas.microsoft.com/office/powerpoint/2010/main" val="1003863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98B6B8E1-0BF6-4CBD-9493-6990EEA72F57}"/>
              </a:ext>
            </a:extLst>
          </p:cNvPr>
          <p:cNvGrpSpPr/>
          <p:nvPr/>
        </p:nvGrpSpPr>
        <p:grpSpPr>
          <a:xfrm>
            <a:off x="539552" y="2260600"/>
            <a:ext cx="8611055" cy="1210733"/>
            <a:chOff x="539552" y="2260600"/>
            <a:chExt cx="8611055" cy="1210733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FEDBD98-E740-4239-BCCA-FA5842F17CC2}"/>
                </a:ext>
              </a:extLst>
            </p:cNvPr>
            <p:cNvSpPr/>
            <p:nvPr/>
          </p:nvSpPr>
          <p:spPr>
            <a:xfrm>
              <a:off x="539552" y="2275203"/>
              <a:ext cx="8535855" cy="1180465"/>
            </a:xfrm>
            <a:prstGeom prst="roundRect">
              <a:avLst/>
            </a:prstGeom>
            <a:gradFill flip="none" rotWithShape="1">
              <a:gsLst>
                <a:gs pos="0">
                  <a:srgbClr val="7030A0">
                    <a:tint val="66000"/>
                    <a:satMod val="160000"/>
                  </a:srgbClr>
                </a:gs>
                <a:gs pos="50000">
                  <a:srgbClr val="7030A0">
                    <a:tint val="44500"/>
                    <a:satMod val="160000"/>
                  </a:srgbClr>
                </a:gs>
                <a:gs pos="100000">
                  <a:srgbClr val="7030A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 w="571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1A5CD34-0E82-4E2F-8DCD-517C1E9495F9}"/>
                </a:ext>
              </a:extLst>
            </p:cNvPr>
            <p:cNvSpPr/>
            <p:nvPr/>
          </p:nvSpPr>
          <p:spPr>
            <a:xfrm>
              <a:off x="8634352" y="2260600"/>
              <a:ext cx="516255" cy="1210733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Zona Pro" panose="02010A03040002020004" pitchFamily="50" charset="0"/>
              </a:rPr>
              <a:t>Thank you</a:t>
            </a:r>
            <a:r>
              <a:rPr lang="en-GB" dirty="0">
                <a:latin typeface="Zona Pro" panose="02010A03040002020004" pitchFamily="50" charset="0"/>
              </a:rPr>
              <a:t>  </a:t>
            </a:r>
            <a:br>
              <a:rPr lang="en-GB" dirty="0">
                <a:latin typeface="Zona Pro" panose="02010A03040002020004" pitchFamily="50" charset="0"/>
              </a:rPr>
            </a:br>
            <a:endParaRPr lang="en-GB" sz="3200" dirty="0">
              <a:latin typeface="Zona Pro ExtraLight" panose="02010A03040002020004" pitchFamily="50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460667" cy="134915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6A0AD4-5395-4B3E-9296-017AF7DEEE96}"/>
              </a:ext>
            </a:extLst>
          </p:cNvPr>
          <p:cNvCxnSpPr>
            <a:cxnSpLocks/>
          </p:cNvCxnSpPr>
          <p:nvPr/>
        </p:nvCxnSpPr>
        <p:spPr>
          <a:xfrm>
            <a:off x="467544" y="6597352"/>
            <a:ext cx="8424936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oogle Shape;222;p18">
            <a:extLst>
              <a:ext uri="{FF2B5EF4-FFF2-40B4-BE49-F238E27FC236}">
                <a16:creationId xmlns:a16="http://schemas.microsoft.com/office/drawing/2014/main" id="{F4941122-CBDC-4101-919C-4D78439A1DB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65448" y="212644"/>
            <a:ext cx="2380039" cy="1818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24;p18">
            <a:extLst>
              <a:ext uri="{FF2B5EF4-FFF2-40B4-BE49-F238E27FC236}">
                <a16:creationId xmlns:a16="http://schemas.microsoft.com/office/drawing/2014/main" id="{25E1D586-DD94-4BEB-B49B-EB134D4D735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44290" y="202201"/>
            <a:ext cx="2308029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25;p18">
            <a:extLst>
              <a:ext uri="{FF2B5EF4-FFF2-40B4-BE49-F238E27FC236}">
                <a16:creationId xmlns:a16="http://schemas.microsoft.com/office/drawing/2014/main" id="{6EDC7E3C-3392-4E51-AC14-4D54C09CA67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5137" y="202201"/>
            <a:ext cx="2500313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53EEFDF-60C3-49D0-8EC1-521F0272A1D9}"/>
              </a:ext>
            </a:extLst>
          </p:cNvPr>
          <p:cNvSpPr txBox="1"/>
          <p:nvPr/>
        </p:nvSpPr>
        <p:spPr>
          <a:xfrm>
            <a:off x="2278546" y="3729822"/>
            <a:ext cx="45869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i="1" dirty="0">
                <a:latin typeface="Montserrat" panose="00000500000000000000" pitchFamily="2" charset="0"/>
              </a:rPr>
              <a:t>Wishing you safe flights </a:t>
            </a:r>
          </a:p>
        </p:txBody>
      </p:sp>
      <p:pic>
        <p:nvPicPr>
          <p:cNvPr id="7" name="Picture 6" descr="A picture containing outdoor, sky, mountain, rock&#10;&#10;Description automatically generated">
            <a:extLst>
              <a:ext uri="{FF2B5EF4-FFF2-40B4-BE49-F238E27FC236}">
                <a16:creationId xmlns:a16="http://schemas.microsoft.com/office/drawing/2014/main" id="{DEB80E1F-57B5-485F-A8B7-F06046F0DA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3247925" y="4560819"/>
            <a:ext cx="2864174" cy="190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87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3281-F149-49C3-8403-6F51AE08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706090"/>
          </a:xfrm>
        </p:spPr>
        <p:txBody>
          <a:bodyPr>
            <a:normAutofit fontScale="90000"/>
          </a:bodyPr>
          <a:lstStyle/>
          <a:p>
            <a:r>
              <a:rPr lang="en-GB" dirty="0"/>
              <a:t>This evening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E02DE28-9C23-4395-932F-5AF6857C9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1772816"/>
            <a:ext cx="7272808" cy="4276545"/>
          </a:xfrm>
        </p:spPr>
        <p:txBody>
          <a:bodyPr>
            <a:normAutofit fontScale="85000" lnSpcReduction="20000"/>
          </a:bodyPr>
          <a:lstStyle/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Introduction to BMAA Club Nights</a:t>
            </a:r>
          </a:p>
          <a:p>
            <a:pPr marL="808650" lvl="1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(2</a:t>
            </a:r>
            <a:r>
              <a:rPr lang="en-GB" sz="2000" baseline="30000" dirty="0">
                <a:solidFill>
                  <a:schemeClr val="tx1"/>
                </a:solidFill>
              </a:rPr>
              <a:t>nd</a:t>
            </a:r>
            <a:r>
              <a:rPr lang="en-GB" sz="2000" dirty="0">
                <a:solidFill>
                  <a:schemeClr val="tx1"/>
                </a:solidFill>
              </a:rPr>
              <a:t> Wednesday every month)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20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Introduction to our special guest #1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Introduction to the airfield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Introduction to our special guest #2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Why should you go to Yatesbury in the first place?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What to watch out for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Specific instructions and plate details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20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General Aviation Reports (time permitting)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20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Q&amp;A (put in the chat please)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20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Next month …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18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1800" dirty="0">
              <a:solidFill>
                <a:schemeClr val="tx1"/>
              </a:solidFill>
            </a:endParaRPr>
          </a:p>
          <a:p>
            <a:pPr marL="914400" lvl="1" indent="-285750" algn="l">
              <a:buBlip>
                <a:blip r:embed="rId3"/>
              </a:buBlip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9702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3281-F149-49C3-8403-6F51AE08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706090"/>
          </a:xfrm>
        </p:spPr>
        <p:txBody>
          <a:bodyPr>
            <a:normAutofit fontScale="90000"/>
          </a:bodyPr>
          <a:lstStyle/>
          <a:p>
            <a:r>
              <a:rPr lang="en-GB" dirty="0"/>
              <a:t>Introducing our special guest #1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E02DE28-9C23-4395-932F-5AF6857C9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1772816"/>
            <a:ext cx="8136904" cy="4276545"/>
          </a:xfrm>
        </p:spPr>
        <p:txBody>
          <a:bodyPr>
            <a:normAutofit lnSpcReduction="10000"/>
          </a:bodyPr>
          <a:lstStyle/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b="1" dirty="0">
                <a:solidFill>
                  <a:schemeClr val="tx1"/>
                </a:solidFill>
              </a:rPr>
              <a:t>Debbie Ackroyd, Yatesbury Airfield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20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Been flying for how long?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20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What do you normally fly?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20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What’s your favourite aircraft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20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What’s your scariest moment flying?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20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Tell us a bit about </a:t>
            </a:r>
            <a:r>
              <a:rPr lang="en-GB" sz="2000" dirty="0" err="1">
                <a:solidFill>
                  <a:schemeClr val="tx1"/>
                </a:solidFill>
              </a:rPr>
              <a:t>Yatesbury</a:t>
            </a:r>
            <a:r>
              <a:rPr lang="en-GB" sz="2000" dirty="0">
                <a:solidFill>
                  <a:schemeClr val="tx1"/>
                </a:solidFill>
              </a:rPr>
              <a:t> – its past, present and future</a:t>
            </a:r>
            <a:endParaRPr lang="en-GB" sz="18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1800" dirty="0">
              <a:solidFill>
                <a:schemeClr val="tx1"/>
              </a:solidFill>
            </a:endParaRPr>
          </a:p>
          <a:p>
            <a:pPr marL="914400" lvl="1" indent="-285750" algn="l">
              <a:buBlip>
                <a:blip r:embed="rId3"/>
              </a:buBlip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1472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3281-F149-49C3-8403-6F51AE08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706090"/>
          </a:xfrm>
        </p:spPr>
        <p:txBody>
          <a:bodyPr>
            <a:normAutofit fontScale="90000"/>
          </a:bodyPr>
          <a:lstStyle/>
          <a:p>
            <a:r>
              <a:rPr lang="en-GB" dirty="0"/>
              <a:t>Introducing our special guest #1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E02DE28-9C23-4395-932F-5AF6857C9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1772816"/>
            <a:ext cx="8136904" cy="4276545"/>
          </a:xfrm>
        </p:spPr>
        <p:txBody>
          <a:bodyPr>
            <a:normAutofit/>
          </a:bodyPr>
          <a:lstStyle/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b="1" dirty="0">
                <a:solidFill>
                  <a:schemeClr val="tx1"/>
                </a:solidFill>
              </a:rPr>
              <a:t>Guy Thomas, Yatesbury Airfield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20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Been flying for how long?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20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What do you normally fly?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20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What’s your favourite aircraft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20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What’s your scariest moment flying?</a:t>
            </a:r>
            <a:endParaRPr lang="en-GB" sz="18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1800" dirty="0">
              <a:solidFill>
                <a:schemeClr val="tx1"/>
              </a:solidFill>
            </a:endParaRPr>
          </a:p>
          <a:p>
            <a:pPr marL="914400" lvl="1" indent="-285750" algn="l">
              <a:buBlip>
                <a:blip r:embed="rId3"/>
              </a:buBlip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9820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CFC5C-9F13-763C-9ADB-BB86D78C4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7F253-52B7-D7F0-48C5-DF2AB3773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16" y="188640"/>
            <a:ext cx="7427168" cy="710374"/>
          </a:xfrm>
        </p:spPr>
        <p:txBody>
          <a:bodyPr>
            <a:normAutofit fontScale="90000"/>
          </a:bodyPr>
          <a:lstStyle/>
          <a:p>
            <a:r>
              <a:rPr lang="en-GB" dirty="0"/>
              <a:t>Where is Yatesbury?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31B9D31-9458-452F-E2E0-17EAF9AA16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88" r="7476"/>
          <a:stretch>
            <a:fillRect/>
          </a:stretch>
        </p:blipFill>
        <p:spPr>
          <a:xfrm>
            <a:off x="611561" y="1052736"/>
            <a:ext cx="7848872" cy="5356276"/>
          </a:xfrm>
          <a:prstGeom prst="rect">
            <a:avLst/>
          </a:prstGeom>
        </p:spPr>
      </p:pic>
      <p:sp>
        <p:nvSpPr>
          <p:cNvPr id="17" name="Arrow: Down 16">
            <a:extLst>
              <a:ext uri="{FF2B5EF4-FFF2-40B4-BE49-F238E27FC236}">
                <a16:creationId xmlns:a16="http://schemas.microsoft.com/office/drawing/2014/main" id="{8CC023BF-7609-E9B1-8E87-098C33619BA3}"/>
              </a:ext>
            </a:extLst>
          </p:cNvPr>
          <p:cNvSpPr/>
          <p:nvPr/>
        </p:nvSpPr>
        <p:spPr>
          <a:xfrm rot="3557984">
            <a:off x="4953682" y="3308579"/>
            <a:ext cx="252586" cy="1015815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5709F9-DF08-D9E2-8487-6685BFEFC88F}"/>
              </a:ext>
            </a:extLst>
          </p:cNvPr>
          <p:cNvSpPr txBox="1"/>
          <p:nvPr/>
        </p:nvSpPr>
        <p:spPr>
          <a:xfrm>
            <a:off x="5364088" y="3294861"/>
            <a:ext cx="7920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HERE!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B42B9D-F74F-7B1E-57F7-B2F46A7263DB}"/>
              </a:ext>
            </a:extLst>
          </p:cNvPr>
          <p:cNvSpPr txBox="1"/>
          <p:nvPr/>
        </p:nvSpPr>
        <p:spPr>
          <a:xfrm>
            <a:off x="3419872" y="5805264"/>
            <a:ext cx="20162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SafetyCom 135.480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4E8BC43-1B33-3C36-EBAE-700B372749AF}"/>
              </a:ext>
            </a:extLst>
          </p:cNvPr>
          <p:cNvSpPr/>
          <p:nvPr/>
        </p:nvSpPr>
        <p:spPr>
          <a:xfrm>
            <a:off x="4274676" y="4005064"/>
            <a:ext cx="369332" cy="369332"/>
          </a:xfrm>
          <a:prstGeom prst="ellipse">
            <a:avLst/>
          </a:prstGeom>
          <a:noFill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663309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EE71A-03B6-4891-860D-064231D49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16" y="274638"/>
            <a:ext cx="7427168" cy="706090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Zona Pro" panose="02010A03040002020004" pitchFamily="50" charset="0"/>
              </a:rPr>
              <a:t>So why visit </a:t>
            </a:r>
            <a:r>
              <a:rPr lang="en-GB" dirty="0"/>
              <a:t>Yatesbury</a:t>
            </a:r>
            <a:r>
              <a:rPr lang="en-GB" dirty="0">
                <a:latin typeface="Zona Pro" panose="02010A03040002020004" pitchFamily="50" charset="0"/>
              </a:rPr>
              <a:t>?</a:t>
            </a:r>
          </a:p>
        </p:txBody>
      </p:sp>
      <p:sp>
        <p:nvSpPr>
          <p:cNvPr id="3" name="Subtitle 3">
            <a:extLst>
              <a:ext uri="{FF2B5EF4-FFF2-40B4-BE49-F238E27FC236}">
                <a16:creationId xmlns:a16="http://schemas.microsoft.com/office/drawing/2014/main" id="{13F6B983-B626-8BE6-F769-50306F903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358" y="1199287"/>
            <a:ext cx="8085082" cy="4317945"/>
          </a:xfrm>
        </p:spPr>
        <p:txBody>
          <a:bodyPr>
            <a:normAutofit/>
          </a:bodyPr>
          <a:lstStyle/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dirty="0">
                <a:solidFill>
                  <a:schemeClr val="tx1"/>
                </a:solidFill>
              </a:rPr>
              <a:t> Surrounded by breathtaking scenery</a:t>
            </a:r>
          </a:p>
          <a:p>
            <a:pPr>
              <a:lnSpc>
                <a:spcPct val="107000"/>
              </a:lnSpc>
              <a:buSzPct val="100000"/>
            </a:pPr>
            <a:endParaRPr lang="en-GB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dirty="0">
                <a:solidFill>
                  <a:schemeClr val="tx1"/>
                </a:solidFill>
              </a:rPr>
              <a:t> A stone’s throw away from Avebury Stone Circle, which is far more interesting than Stone Henge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dirty="0">
                <a:solidFill>
                  <a:schemeClr val="tx1"/>
                </a:solidFill>
              </a:rPr>
              <a:t> Great Club Atmosphere and Community</a:t>
            </a:r>
          </a:p>
          <a:p>
            <a:pPr>
              <a:lnSpc>
                <a:spcPct val="107000"/>
              </a:lnSpc>
              <a:buSzPct val="100000"/>
            </a:pPr>
            <a:endParaRPr lang="en-GB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dirty="0">
                <a:solidFill>
                  <a:schemeClr val="tx1"/>
                </a:solidFill>
              </a:rPr>
              <a:t>A stones throw away from Silbury Hill, the tallest prehistoric man-made mound in Europe and World Heritage Site.</a:t>
            </a:r>
          </a:p>
          <a:p>
            <a:pPr>
              <a:lnSpc>
                <a:spcPct val="107000"/>
              </a:lnSpc>
              <a:buSzPct val="100000"/>
            </a:pPr>
            <a:endParaRPr lang="en-GB" dirty="0">
              <a:solidFill>
                <a:schemeClr val="bg2">
                  <a:lumMod val="75000"/>
                </a:schemeClr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dirty="0">
                <a:solidFill>
                  <a:schemeClr val="tx1"/>
                </a:solidFill>
              </a:rPr>
              <a:t> Always a warm welcome</a:t>
            </a:r>
          </a:p>
          <a:p>
            <a:pPr>
              <a:lnSpc>
                <a:spcPct val="107000"/>
              </a:lnSpc>
              <a:buSzPct val="100000"/>
            </a:pPr>
            <a:endParaRPr lang="en-GB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dirty="0">
                <a:solidFill>
                  <a:schemeClr val="tx1"/>
                </a:solidFill>
              </a:rPr>
              <a:t>The home of Thruster 001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C6398C-441B-20D9-ED7D-C624D8A179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871" y="4365104"/>
            <a:ext cx="4104416" cy="189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85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6F45E-FFEC-B6BC-9230-17C77E8C3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A2B36-DA96-AA28-C572-DBD2E70EB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89" y="188640"/>
            <a:ext cx="7787208" cy="1143000"/>
          </a:xfrm>
        </p:spPr>
        <p:txBody>
          <a:bodyPr>
            <a:normAutofit/>
          </a:bodyPr>
          <a:lstStyle/>
          <a:p>
            <a:r>
              <a:rPr lang="en-US" dirty="0"/>
              <a:t>What We Offer</a:t>
            </a:r>
            <a:endParaRPr lang="en-GB" dirty="0"/>
          </a:p>
        </p:txBody>
      </p:sp>
      <p:sp>
        <p:nvSpPr>
          <p:cNvPr id="6" name="Subtitle 3">
            <a:extLst>
              <a:ext uri="{FF2B5EF4-FFF2-40B4-BE49-F238E27FC236}">
                <a16:creationId xmlns:a16="http://schemas.microsoft.com/office/drawing/2014/main" id="{B078305B-2E93-FB18-0471-4CEC20D130AF}"/>
              </a:ext>
            </a:extLst>
          </p:cNvPr>
          <p:cNvSpPr txBox="1">
            <a:spLocks/>
          </p:cNvSpPr>
          <p:nvPr/>
        </p:nvSpPr>
        <p:spPr>
          <a:xfrm>
            <a:off x="431770" y="1628800"/>
            <a:ext cx="7884646" cy="4752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28650" indent="-45720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Flight school offering training and C42 rental</a:t>
            </a:r>
          </a:p>
          <a:p>
            <a:endParaRPr lang="en-GB" sz="16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400m grass runway which is lovingly cared for, mowed often and as smooth as silk to land on (pilot skill depending).</a:t>
            </a:r>
          </a:p>
          <a:p>
            <a:endParaRPr lang="en-GB" sz="16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Frequent club events and fly-ins, recently hosted a Thruster Muster and was grateful to be chosen again to host the Severn Valley Microlight Club (we must be doing something right!)</a:t>
            </a:r>
          </a:p>
          <a:p>
            <a:endParaRPr lang="en-GB" sz="16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Petrol if needed, but please let us know when you call for PPR so we can ensure it’s ready.</a:t>
            </a:r>
          </a:p>
          <a:p>
            <a:endParaRPr lang="en-GB" sz="16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 warm welcome, always.</a:t>
            </a:r>
          </a:p>
          <a:p>
            <a:endParaRPr lang="en-GB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024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2A4A9-E1C6-482B-9428-1B67AE101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89" y="188640"/>
            <a:ext cx="7787208" cy="1143000"/>
          </a:xfrm>
        </p:spPr>
        <p:txBody>
          <a:bodyPr>
            <a:normAutofit/>
          </a:bodyPr>
          <a:lstStyle/>
          <a:p>
            <a:r>
              <a:rPr lang="en-US" dirty="0"/>
              <a:t>A</a:t>
            </a:r>
            <a:r>
              <a:rPr lang="en-GB" dirty="0" err="1"/>
              <a:t>rrival</a:t>
            </a:r>
            <a:r>
              <a:rPr lang="en-GB" dirty="0"/>
              <a:t> into Yatesbury</a:t>
            </a:r>
          </a:p>
        </p:txBody>
      </p:sp>
      <p:sp>
        <p:nvSpPr>
          <p:cNvPr id="6" name="Subtitle 3">
            <a:extLst>
              <a:ext uri="{FF2B5EF4-FFF2-40B4-BE49-F238E27FC236}">
                <a16:creationId xmlns:a16="http://schemas.microsoft.com/office/drawing/2014/main" id="{FBB9A9E4-034B-6A8D-CF1F-F916DC6FE6E2}"/>
              </a:ext>
            </a:extLst>
          </p:cNvPr>
          <p:cNvSpPr txBox="1">
            <a:spLocks/>
          </p:cNvSpPr>
          <p:nvPr/>
        </p:nvSpPr>
        <p:spPr>
          <a:xfrm>
            <a:off x="383051" y="1412776"/>
            <a:ext cx="7884646" cy="4968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28650" indent="-45720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Couldn’t be simpler!</a:t>
            </a:r>
          </a:p>
          <a:p>
            <a:endParaRPr lang="en-GB" sz="16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No immediate airspace to be aware of or concerned about</a:t>
            </a:r>
          </a:p>
          <a:p>
            <a:endParaRPr lang="en-GB" sz="16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For en-route services use Brize Radar (124.280) or Farnborough Radar (125.250) or London Information.</a:t>
            </a:r>
          </a:p>
          <a:p>
            <a:endParaRPr lang="en-GB" sz="16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Make a call on Safety Com when 5 miles from Yatesbury to let us know you’re inbound. </a:t>
            </a:r>
          </a:p>
          <a:p>
            <a:endParaRPr lang="en-GB" sz="16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Check out our live weather station on the website!</a:t>
            </a:r>
          </a:p>
          <a:p>
            <a:endParaRPr lang="en-GB" sz="16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6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http://www.wiltsmicrolights.com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AF094B-3348-0B94-19CC-6A57F988F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3528392"/>
            <a:ext cx="2858614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040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EE71A-03B6-4891-860D-064231D49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16" y="260648"/>
            <a:ext cx="7427168" cy="706090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Zona Pro" panose="02010A03040002020004" pitchFamily="50" charset="0"/>
              </a:rPr>
              <a:t>Local Scenery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79C21C-CFD5-6A30-4F8C-8DE97C253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1124744"/>
            <a:ext cx="3056832" cy="3761457"/>
          </a:xfrm>
          <a:prstGeom prst="rect">
            <a:avLst/>
          </a:prstGeom>
        </p:spPr>
      </p:pic>
      <p:pic>
        <p:nvPicPr>
          <p:cNvPr id="6" name="Picture 5" descr="Silbury Hill">
            <a:extLst>
              <a:ext uri="{FF2B5EF4-FFF2-40B4-BE49-F238E27FC236}">
                <a16:creationId xmlns:a16="http://schemas.microsoft.com/office/drawing/2014/main" id="{11826AF9-73FC-88EE-FEF7-C5B30FEAB0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044" y="1096736"/>
            <a:ext cx="5160610" cy="2144520"/>
          </a:xfrm>
          <a:prstGeom prst="rect">
            <a:avLst/>
          </a:prstGeom>
        </p:spPr>
      </p:pic>
      <p:pic>
        <p:nvPicPr>
          <p:cNvPr id="8" name="Picture 7" descr="Avebury - Wikipedia">
            <a:extLst>
              <a:ext uri="{FF2B5EF4-FFF2-40B4-BE49-F238E27FC236}">
                <a16:creationId xmlns:a16="http://schemas.microsoft.com/office/drawing/2014/main" id="{0ECF8538-5666-02A6-1514-B450701EA5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3383603"/>
            <a:ext cx="3524480" cy="2349653"/>
          </a:xfrm>
          <a:prstGeom prst="rect">
            <a:avLst/>
          </a:prstGeom>
        </p:spPr>
      </p:pic>
      <p:pic>
        <p:nvPicPr>
          <p:cNvPr id="10" name="Picture 9" descr="Wiltshire County Flag, United Kingdom | Unique Design Print | High Quality Materials | Size - 3x5 Ft / 90x150 Cm | Made in EU - Etsy UK">
            <a:extLst>
              <a:ext uri="{FF2B5EF4-FFF2-40B4-BE49-F238E27FC236}">
                <a16:creationId xmlns:a16="http://schemas.microsoft.com/office/drawing/2014/main" id="{918B3CCE-195E-F574-D035-C0167B1226C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4190" r="11538"/>
          <a:stretch>
            <a:fillRect/>
          </a:stretch>
        </p:blipFill>
        <p:spPr>
          <a:xfrm>
            <a:off x="6300192" y="4954560"/>
            <a:ext cx="1735074" cy="1557391"/>
          </a:xfrm>
          <a:prstGeom prst="rect">
            <a:avLst/>
          </a:prstGeom>
        </p:spPr>
      </p:pic>
      <p:pic>
        <p:nvPicPr>
          <p:cNvPr id="12" name="Picture 11" descr="Caen Hill Locks are a flight of 29 locks on the Kennet and Avon Canal,  between Rowde and Devizes in Wiltshire. It takes 5 to 6 hours to navigate  one end to the other.">
            <a:extLst>
              <a:ext uri="{FF2B5EF4-FFF2-40B4-BE49-F238E27FC236}">
                <a16:creationId xmlns:a16="http://schemas.microsoft.com/office/drawing/2014/main" id="{7CEAC9A5-120E-A7CF-0263-8D19643443A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898"/>
          <a:stretch>
            <a:fillRect/>
          </a:stretch>
        </p:blipFill>
        <p:spPr>
          <a:xfrm>
            <a:off x="4207350" y="3356992"/>
            <a:ext cx="1444769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729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25981</TotalTime>
  <Words>878</Words>
  <Application>Microsoft Office PowerPoint</Application>
  <PresentationFormat>On-screen Show (4:3)</PresentationFormat>
  <Paragraphs>149</Paragraphs>
  <Slides>15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Aptos</vt:lpstr>
      <vt:lpstr>Arial</vt:lpstr>
      <vt:lpstr>Calibri</vt:lpstr>
      <vt:lpstr>Montserrat</vt:lpstr>
      <vt:lpstr>Segoe UI Historic</vt:lpstr>
      <vt:lpstr>Zona Pro</vt:lpstr>
      <vt:lpstr>Zona Pro ExtraLight</vt:lpstr>
      <vt:lpstr>Office Theme</vt:lpstr>
      <vt:lpstr>Custom Design</vt:lpstr>
      <vt:lpstr>BMAA Club Nights</vt:lpstr>
      <vt:lpstr>This evening</vt:lpstr>
      <vt:lpstr>Introducing our special guest #1</vt:lpstr>
      <vt:lpstr>Introducing our special guest #1</vt:lpstr>
      <vt:lpstr>Where is Yatesbury?</vt:lpstr>
      <vt:lpstr>So why visit Yatesbury?</vt:lpstr>
      <vt:lpstr>What We Offer</vt:lpstr>
      <vt:lpstr>Arrival into Yatesbury</vt:lpstr>
      <vt:lpstr>Local Scenery</vt:lpstr>
      <vt:lpstr>FINAL APPROACH</vt:lpstr>
      <vt:lpstr>Circuits</vt:lpstr>
      <vt:lpstr>General Aviation Reports</vt:lpstr>
      <vt:lpstr>Any questions?</vt:lpstr>
      <vt:lpstr>PowerPoint Presentation</vt:lpstr>
      <vt:lpstr>Thank you   </vt:lpstr>
    </vt:vector>
  </TitlesOfParts>
  <Company>BMAA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Aerodromes and how to use them</dc:title>
  <dc:creator>Cameron Spence</dc:creator>
  <cp:lastModifiedBy>Wings Team</cp:lastModifiedBy>
  <cp:revision>177</cp:revision>
  <dcterms:created xsi:type="dcterms:W3CDTF">2020-02-19T12:39:57Z</dcterms:created>
  <dcterms:modified xsi:type="dcterms:W3CDTF">2026-07-08T09:44:26Z</dcterms:modified>
</cp:coreProperties>
</file>