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15"/>
  </p:notesMasterIdLst>
  <p:sldIdLst>
    <p:sldId id="256" r:id="rId3"/>
    <p:sldId id="773" r:id="rId4"/>
    <p:sldId id="774" r:id="rId5"/>
    <p:sldId id="597" r:id="rId6"/>
    <p:sldId id="762" r:id="rId7"/>
    <p:sldId id="763" r:id="rId8"/>
    <p:sldId id="765" r:id="rId9"/>
    <p:sldId id="766" r:id="rId10"/>
    <p:sldId id="764" r:id="rId11"/>
    <p:sldId id="768" r:id="rId12"/>
    <p:sldId id="767" r:id="rId13"/>
    <p:sldId id="77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5D2"/>
    <a:srgbClr val="EA4E4E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83" autoAdjust="0"/>
    <p:restoredTop sz="70723" autoAdjust="0"/>
  </p:normalViewPr>
  <p:slideViewPr>
    <p:cSldViewPr>
      <p:cViewPr varScale="1">
        <p:scale>
          <a:sx n="107" d="100"/>
          <a:sy n="107" d="100"/>
        </p:scale>
        <p:origin x="4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5" d="100"/>
          <a:sy n="115" d="100"/>
        </p:scale>
        <p:origin x="2292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5CA9C-6DCF-4387-B3AF-C9987F8716D1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89782-1270-4B9B-844C-D4D3A2B75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845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Introductory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012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549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126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440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184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940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911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901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081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Zona Pro" panose="02010A03040002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11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49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791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106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98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463" y="104042"/>
            <a:ext cx="7427168" cy="626094"/>
          </a:xfr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7030A0"/>
            </a:solidFill>
          </a:ln>
        </p:spPr>
        <p:txBody>
          <a:bodyPr/>
          <a:lstStyle>
            <a:lvl1pPr>
              <a:defRPr>
                <a:latin typeface="Zona Pro" panose="02010A03040002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88640"/>
            <a:ext cx="864096" cy="463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lowchart: Delay 5">
            <a:extLst>
              <a:ext uri="{FF2B5EF4-FFF2-40B4-BE49-F238E27FC236}">
                <a16:creationId xmlns:a16="http://schemas.microsoft.com/office/drawing/2014/main" id="{84106618-E9BD-4850-B667-C403F2CDF763}"/>
              </a:ext>
            </a:extLst>
          </p:cNvPr>
          <p:cNvSpPr/>
          <p:nvPr userDrawn="1"/>
        </p:nvSpPr>
        <p:spPr>
          <a:xfrm>
            <a:off x="7880631" y="104041"/>
            <a:ext cx="1080120" cy="626094"/>
          </a:xfrm>
          <a:prstGeom prst="flowChartDelay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A16323-4490-4257-8898-CE990C683716}"/>
              </a:ext>
            </a:extLst>
          </p:cNvPr>
          <p:cNvSpPr txBox="1"/>
          <p:nvPr userDrawn="1"/>
        </p:nvSpPr>
        <p:spPr>
          <a:xfrm>
            <a:off x="4716016" y="6467431"/>
            <a:ext cx="4184741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51" b="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BMAA</a:t>
            </a:r>
            <a:r>
              <a:rPr lang="en-GB" sz="1051" b="0" spc="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50" charset="0"/>
              </a:rPr>
              <a:t> Wings Navigation Exercises – Tips &amp; Tricks</a:t>
            </a:r>
            <a:endParaRPr lang="id-ID" sz="1051" b="0" spc="0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50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85098B61-F172-4BB1-B223-A72FBE41F3AE}"/>
              </a:ext>
            </a:extLst>
          </p:cNvPr>
          <p:cNvSpPr txBox="1">
            <a:spLocks/>
          </p:cNvSpPr>
          <p:nvPr userDrawn="1"/>
        </p:nvSpPr>
        <p:spPr>
          <a:xfrm>
            <a:off x="3995936" y="635634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Page </a:t>
            </a:r>
            <a:fld id="{4302939E-F2B3-4B6A-A975-0D3230852D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D6ECBF0-26EA-46D1-8B09-F5FCBDB96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268761"/>
            <a:ext cx="8291264" cy="4859104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  <a:lvl2pPr marL="628650" indent="-457200" algn="ctr">
              <a:buFont typeface="Arial" panose="020B0604020202020204" pitchFamily="34" charset="0"/>
              <a:buChar char="•"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subtitle style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en-US" dirty="0"/>
              <a:t>Click to edit Master subtitle style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311060-2937-BE8D-4000-239A9EE50E12}"/>
              </a:ext>
            </a:extLst>
          </p:cNvPr>
          <p:cNvSpPr txBox="1"/>
          <p:nvPr userDrawn="1"/>
        </p:nvSpPr>
        <p:spPr>
          <a:xfrm>
            <a:off x="453463" y="6433613"/>
            <a:ext cx="223636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Montserrat" panose="00000500000000000000" pitchFamily="2" charset="0"/>
              </a:rPr>
              <a:t>BMAA Club Nights</a:t>
            </a:r>
            <a:endParaRPr lang="en-GB" sz="105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2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9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02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55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1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517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54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16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22-Apr-22 v1.0  © BMAA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84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Zona Pro" panose="02010A03040002020004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11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wings@bmaa.org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8B6B8E1-0BF6-4CBD-9493-6990EEA72F57}"/>
              </a:ext>
            </a:extLst>
          </p:cNvPr>
          <p:cNvGrpSpPr/>
          <p:nvPr/>
        </p:nvGrpSpPr>
        <p:grpSpPr>
          <a:xfrm>
            <a:off x="539552" y="2260600"/>
            <a:ext cx="8611055" cy="1210733"/>
            <a:chOff x="539552" y="2260600"/>
            <a:chExt cx="8611055" cy="1210733"/>
          </a:xfr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FEDBD98-E740-4239-BCCA-FA5842F17CC2}"/>
                </a:ext>
              </a:extLst>
            </p:cNvPr>
            <p:cNvSpPr/>
            <p:nvPr/>
          </p:nvSpPr>
          <p:spPr>
            <a:xfrm>
              <a:off x="539552" y="2275203"/>
              <a:ext cx="8535855" cy="1180465"/>
            </a:xfrm>
            <a:prstGeom prst="roundRect">
              <a:avLst/>
            </a:prstGeom>
            <a:grp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1A5CD34-0E82-4E2F-8DCD-517C1E9495F9}"/>
                </a:ext>
              </a:extLst>
            </p:cNvPr>
            <p:cNvSpPr/>
            <p:nvPr/>
          </p:nvSpPr>
          <p:spPr>
            <a:xfrm>
              <a:off x="8634352" y="2260600"/>
              <a:ext cx="516255" cy="1210733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/>
          <a:p>
            <a:r>
              <a:rPr lang="en-GB" dirty="0">
                <a:latin typeface="Zona Pro" panose="02010A03040002020004" pitchFamily="50" charset="0"/>
              </a:rPr>
              <a:t>Wings Navigation Exercises</a:t>
            </a:r>
            <a:endParaRPr lang="en-GB" sz="3600" dirty="0">
              <a:latin typeface="Zona Pro ExtraLight" panose="02010A03040002020004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843808" y="5454352"/>
            <a:ext cx="64008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Montserrat" panose="00000500000000000000" pitchFamily="2" charset="0"/>
              </a:rPr>
              <a:t>Tips and Tricks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460667" cy="1349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229200"/>
            <a:ext cx="2095500" cy="112395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A0AD4-5395-4B3E-9296-017AF7DEEE96}"/>
              </a:ext>
            </a:extLst>
          </p:cNvPr>
          <p:cNvCxnSpPr>
            <a:cxnSpLocks/>
          </p:cNvCxnSpPr>
          <p:nvPr/>
        </p:nvCxnSpPr>
        <p:spPr>
          <a:xfrm>
            <a:off x="467544" y="6597352"/>
            <a:ext cx="84249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6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While you’re flying …</a:t>
            </a:r>
            <a:endParaRPr lang="en-GB" dirty="0">
              <a:latin typeface="Zona Pro" panose="02010A03040002020004" pitchFamily="50" charset="0"/>
            </a:endParaRPr>
          </a:p>
        </p:txBody>
      </p:sp>
      <p:sp>
        <p:nvSpPr>
          <p:cNvPr id="4" name="Google Shape;119;p4">
            <a:extLst>
              <a:ext uri="{FF2B5EF4-FFF2-40B4-BE49-F238E27FC236}">
                <a16:creationId xmlns:a16="http://schemas.microsoft.com/office/drawing/2014/main" id="{25F3C59B-75E6-4603-824B-AA58E17E95E5}"/>
              </a:ext>
            </a:extLst>
          </p:cNvPr>
          <p:cNvSpPr txBox="1">
            <a:spLocks/>
          </p:cNvSpPr>
          <p:nvPr/>
        </p:nvSpPr>
        <p:spPr>
          <a:xfrm>
            <a:off x="755576" y="5517232"/>
            <a:ext cx="7739725" cy="8166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ctr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r>
              <a:rPr lang="en-GB" sz="1800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</a:rPr>
              <a:t>Keep an eye on </a:t>
            </a:r>
            <a:r>
              <a:rPr lang="en-GB" sz="1800" b="1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</a:rPr>
              <a:t>ETA END </a:t>
            </a:r>
            <a:r>
              <a:rPr lang="en-GB" sz="1800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</a:rPr>
              <a:t>– adjust airspeed to keep this on target 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47487-C0B4-9C17-C4F3-95D17A7A6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14" y="1466576"/>
            <a:ext cx="8926171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74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Completed plan vs. actuals</a:t>
            </a:r>
            <a:endParaRPr lang="en-GB" dirty="0">
              <a:latin typeface="Zona Pro" panose="02010A03040002020004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BB3DB-22B2-1B93-085F-DFE396C50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73" y="1268760"/>
            <a:ext cx="3109156" cy="49685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2A9DC2-164D-2ED8-F0CF-3C453BFDD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1268760"/>
            <a:ext cx="3564626" cy="200753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1F39CC7-508B-4E03-0E92-C90C96AD9B40}"/>
              </a:ext>
            </a:extLst>
          </p:cNvPr>
          <p:cNvSpPr/>
          <p:nvPr/>
        </p:nvSpPr>
        <p:spPr>
          <a:xfrm>
            <a:off x="6228184" y="1916832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C166ED-5D4E-D409-2E0A-89C8A418A745}"/>
              </a:ext>
            </a:extLst>
          </p:cNvPr>
          <p:cNvSpPr txBox="1"/>
          <p:nvPr/>
        </p:nvSpPr>
        <p:spPr>
          <a:xfrm>
            <a:off x="4427984" y="4941168"/>
            <a:ext cx="3905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Fuel burn wasn’t as high as I predicted</a:t>
            </a:r>
          </a:p>
          <a:p>
            <a:r>
              <a:rPr lang="en-GB" dirty="0"/>
              <a:t>So next time, reduce the planned burn rate and watch the accuracy increase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935776C-7994-C503-A3AA-DFBA6F232B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1202" y="3654071"/>
            <a:ext cx="1467055" cy="90500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49A16038-A8C0-E261-0394-BAD5300967F4}"/>
              </a:ext>
            </a:extLst>
          </p:cNvPr>
          <p:cNvSpPr/>
          <p:nvPr/>
        </p:nvSpPr>
        <p:spPr>
          <a:xfrm>
            <a:off x="6380730" y="3737984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883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4144-16FC-4F71-C2FB-72D6ED0AA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Putting it all together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A01E8C-4D31-3038-0078-DA58F94BA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52" y="908720"/>
            <a:ext cx="8244408" cy="549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34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2B74C-3A52-FBFA-A56F-E0977C3B1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Wings Navigation Exercises</a:t>
            </a:r>
          </a:p>
        </p:txBody>
      </p:sp>
      <p:sp>
        <p:nvSpPr>
          <p:cNvPr id="4" name="Shape 5">
            <a:extLst>
              <a:ext uri="{FF2B5EF4-FFF2-40B4-BE49-F238E27FC236}">
                <a16:creationId xmlns:a16="http://schemas.microsoft.com/office/drawing/2014/main" id="{CF506029-112F-77F5-1656-16DC21627A37}"/>
              </a:ext>
            </a:extLst>
          </p:cNvPr>
          <p:cNvSpPr/>
          <p:nvPr/>
        </p:nvSpPr>
        <p:spPr>
          <a:xfrm>
            <a:off x="288036" y="1556766"/>
            <a:ext cx="1741932" cy="589788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12700">
            <a:solidFill>
              <a:srgbClr val="B87837"/>
            </a:solidFill>
            <a:prstDash val="solid"/>
          </a:ln>
          <a:effectLst>
            <a:outerShdw blurRad="19050" dist="12700" dir="2700000" algn="bl" rotWithShape="0">
              <a:srgbClr val="000000">
                <a:alpha val="16000"/>
              </a:srgbClr>
            </a:outerShdw>
          </a:effectLst>
        </p:spPr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BB749921-1251-9525-83F3-20B498623662}"/>
              </a:ext>
            </a:extLst>
          </p:cNvPr>
          <p:cNvSpPr/>
          <p:nvPr/>
        </p:nvSpPr>
        <p:spPr>
          <a:xfrm>
            <a:off x="370332" y="1659636"/>
            <a:ext cx="329184" cy="329184"/>
          </a:xfrm>
          <a:prstGeom prst="ellipse">
            <a:avLst/>
          </a:prstGeom>
          <a:solidFill>
            <a:srgbClr val="B87837"/>
          </a:solidFill>
          <a:ln w="12700">
            <a:solidFill>
              <a:srgbClr val="B87837"/>
            </a:solidFill>
            <a:prstDash val="solid"/>
          </a:ln>
        </p:spPr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8CBE1CE3-F5DA-5594-902A-3D81AD0A9081}"/>
              </a:ext>
            </a:extLst>
          </p:cNvPr>
          <p:cNvSpPr/>
          <p:nvPr/>
        </p:nvSpPr>
        <p:spPr>
          <a:xfrm>
            <a:off x="370332" y="1659636"/>
            <a:ext cx="329184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2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75" dirty="0"/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CF72CAAF-2F2C-F097-12D7-BAC9BDD78395}"/>
              </a:ext>
            </a:extLst>
          </p:cNvPr>
          <p:cNvSpPr/>
          <p:nvPr/>
        </p:nvSpPr>
        <p:spPr>
          <a:xfrm>
            <a:off x="761238" y="1597914"/>
            <a:ext cx="1110996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975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BRONZE</a:t>
            </a:r>
            <a:endParaRPr lang="en-US" sz="975" dirty="0"/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3C469382-6E35-B522-B0C5-D1531349AEAF}"/>
              </a:ext>
            </a:extLst>
          </p:cNvPr>
          <p:cNvSpPr/>
          <p:nvPr/>
        </p:nvSpPr>
        <p:spPr>
          <a:xfrm>
            <a:off x="761238" y="1769364"/>
            <a:ext cx="1152144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38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≥ 100 nm  •  ≥ 1 land-away  •  ≤ 1 day</a:t>
            </a:r>
            <a:endParaRPr lang="en-US" sz="638" dirty="0"/>
          </a:p>
        </p:txBody>
      </p:sp>
      <p:sp>
        <p:nvSpPr>
          <p:cNvPr id="9" name="Shape 10">
            <a:extLst>
              <a:ext uri="{FF2B5EF4-FFF2-40B4-BE49-F238E27FC236}">
                <a16:creationId xmlns:a16="http://schemas.microsoft.com/office/drawing/2014/main" id="{58D9C7F2-8670-F2DA-FDE8-B4F555A5E622}"/>
              </a:ext>
            </a:extLst>
          </p:cNvPr>
          <p:cNvSpPr/>
          <p:nvPr/>
        </p:nvSpPr>
        <p:spPr>
          <a:xfrm>
            <a:off x="2105406" y="1556766"/>
            <a:ext cx="1741932" cy="589788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12700">
            <a:solidFill>
              <a:srgbClr val="A7B2BF"/>
            </a:solidFill>
            <a:prstDash val="solid"/>
          </a:ln>
          <a:effectLst/>
        </p:spPr>
      </p:sp>
      <p:sp>
        <p:nvSpPr>
          <p:cNvPr id="10" name="Shape 11">
            <a:extLst>
              <a:ext uri="{FF2B5EF4-FFF2-40B4-BE49-F238E27FC236}">
                <a16:creationId xmlns:a16="http://schemas.microsoft.com/office/drawing/2014/main" id="{4749B663-E908-E2FE-D6B2-83EAAD01DA59}"/>
              </a:ext>
            </a:extLst>
          </p:cNvPr>
          <p:cNvSpPr/>
          <p:nvPr/>
        </p:nvSpPr>
        <p:spPr>
          <a:xfrm>
            <a:off x="2187702" y="1659636"/>
            <a:ext cx="329184" cy="329184"/>
          </a:xfrm>
          <a:prstGeom prst="ellipse">
            <a:avLst/>
          </a:prstGeom>
          <a:solidFill>
            <a:srgbClr val="A7B2BF"/>
          </a:solidFill>
          <a:ln w="12700">
            <a:solidFill>
              <a:srgbClr val="A7B2BF"/>
            </a:solidFill>
            <a:prstDash val="solid"/>
          </a:ln>
        </p:spPr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3158E6DF-9417-5770-2108-8860334C02C0}"/>
              </a:ext>
            </a:extLst>
          </p:cNvPr>
          <p:cNvSpPr/>
          <p:nvPr/>
        </p:nvSpPr>
        <p:spPr>
          <a:xfrm>
            <a:off x="2187702" y="1659636"/>
            <a:ext cx="329184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2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</a:t>
            </a:r>
            <a:endParaRPr lang="en-US" sz="1275" dirty="0"/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DFA50E06-39FD-F89E-CD9B-978E28595D5A}"/>
              </a:ext>
            </a:extLst>
          </p:cNvPr>
          <p:cNvSpPr/>
          <p:nvPr/>
        </p:nvSpPr>
        <p:spPr>
          <a:xfrm>
            <a:off x="2578608" y="1597914"/>
            <a:ext cx="1110996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975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SILVER</a:t>
            </a:r>
            <a:endParaRPr lang="en-US" sz="975" dirty="0"/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C284628F-4826-39DD-25A8-DEF466F4F057}"/>
              </a:ext>
            </a:extLst>
          </p:cNvPr>
          <p:cNvSpPr/>
          <p:nvPr/>
        </p:nvSpPr>
        <p:spPr>
          <a:xfrm>
            <a:off x="2578608" y="1769364"/>
            <a:ext cx="1152144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38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≥ 200 nm  •  ≥ 2 land-aways  •  ≤ 2 days</a:t>
            </a:r>
            <a:endParaRPr lang="en-US" sz="638" dirty="0"/>
          </a:p>
        </p:txBody>
      </p:sp>
      <p:sp>
        <p:nvSpPr>
          <p:cNvPr id="14" name="Shape 15">
            <a:extLst>
              <a:ext uri="{FF2B5EF4-FFF2-40B4-BE49-F238E27FC236}">
                <a16:creationId xmlns:a16="http://schemas.microsoft.com/office/drawing/2014/main" id="{ABDF4A5E-D527-73F8-F1AC-BB2198C07C94}"/>
              </a:ext>
            </a:extLst>
          </p:cNvPr>
          <p:cNvSpPr/>
          <p:nvPr/>
        </p:nvSpPr>
        <p:spPr>
          <a:xfrm>
            <a:off x="3922776" y="1556766"/>
            <a:ext cx="1741932" cy="589788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12700">
            <a:solidFill>
              <a:srgbClr val="E2B01E"/>
            </a:solidFill>
            <a:prstDash val="solid"/>
          </a:ln>
          <a:effectLst/>
        </p:spPr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44D7BAAE-9E69-3F3E-595C-12908A0CF3D0}"/>
              </a:ext>
            </a:extLst>
          </p:cNvPr>
          <p:cNvSpPr/>
          <p:nvPr/>
        </p:nvSpPr>
        <p:spPr>
          <a:xfrm>
            <a:off x="4005072" y="1659636"/>
            <a:ext cx="329184" cy="329184"/>
          </a:xfrm>
          <a:prstGeom prst="ellipse">
            <a:avLst/>
          </a:prstGeom>
          <a:solidFill>
            <a:srgbClr val="E2B01E"/>
          </a:solidFill>
          <a:ln w="12700">
            <a:solidFill>
              <a:srgbClr val="E2B01E"/>
            </a:solidFill>
            <a:prstDash val="solid"/>
          </a:ln>
        </p:spPr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E3E16282-196D-1E68-7BC2-35A2C45799A8}"/>
              </a:ext>
            </a:extLst>
          </p:cNvPr>
          <p:cNvSpPr/>
          <p:nvPr/>
        </p:nvSpPr>
        <p:spPr>
          <a:xfrm>
            <a:off x="4005072" y="1659636"/>
            <a:ext cx="329184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2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1275" dirty="0"/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0F6BB71E-0D26-E609-3558-10101E5429D0}"/>
              </a:ext>
            </a:extLst>
          </p:cNvPr>
          <p:cNvSpPr/>
          <p:nvPr/>
        </p:nvSpPr>
        <p:spPr>
          <a:xfrm>
            <a:off x="4395978" y="1597914"/>
            <a:ext cx="1110996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975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GOLD</a:t>
            </a:r>
            <a:endParaRPr lang="en-US" sz="975" dirty="0"/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EB58B1FF-F069-0711-A179-8B7D4A4D0650}"/>
              </a:ext>
            </a:extLst>
          </p:cNvPr>
          <p:cNvSpPr/>
          <p:nvPr/>
        </p:nvSpPr>
        <p:spPr>
          <a:xfrm>
            <a:off x="4395978" y="1769364"/>
            <a:ext cx="1152144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38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≥ 300 nm  •  ≥ 3 land-aways  •  ≤ 3 days</a:t>
            </a:r>
            <a:endParaRPr lang="en-US" sz="638" dirty="0"/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114AB981-2725-90C6-A341-C4A1DC5C9B29}"/>
              </a:ext>
            </a:extLst>
          </p:cNvPr>
          <p:cNvSpPr/>
          <p:nvPr/>
        </p:nvSpPr>
        <p:spPr>
          <a:xfrm>
            <a:off x="5740146" y="1556766"/>
            <a:ext cx="1741932" cy="589788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12700">
            <a:solidFill>
              <a:srgbClr val="6EC7E8"/>
            </a:solidFill>
            <a:prstDash val="solid"/>
          </a:ln>
          <a:effectLst/>
        </p:spPr>
      </p:sp>
      <p:sp>
        <p:nvSpPr>
          <p:cNvPr id="20" name="Shape 21">
            <a:extLst>
              <a:ext uri="{FF2B5EF4-FFF2-40B4-BE49-F238E27FC236}">
                <a16:creationId xmlns:a16="http://schemas.microsoft.com/office/drawing/2014/main" id="{976EAC45-FBEA-A7BB-361F-F9EDAC8193F1}"/>
              </a:ext>
            </a:extLst>
          </p:cNvPr>
          <p:cNvSpPr/>
          <p:nvPr/>
        </p:nvSpPr>
        <p:spPr>
          <a:xfrm>
            <a:off x="5822442" y="1659636"/>
            <a:ext cx="329184" cy="329184"/>
          </a:xfrm>
          <a:prstGeom prst="ellipse">
            <a:avLst/>
          </a:prstGeom>
          <a:solidFill>
            <a:srgbClr val="6EC7E8"/>
          </a:solidFill>
          <a:ln w="12700">
            <a:solidFill>
              <a:srgbClr val="6EC7E8"/>
            </a:solidFill>
            <a:prstDash val="solid"/>
          </a:ln>
        </p:spPr>
      </p:sp>
      <p:sp>
        <p:nvSpPr>
          <p:cNvPr id="21" name="Text 22">
            <a:extLst>
              <a:ext uri="{FF2B5EF4-FFF2-40B4-BE49-F238E27FC236}">
                <a16:creationId xmlns:a16="http://schemas.microsoft.com/office/drawing/2014/main" id="{C29C1891-71D2-DEB1-75D6-02D105584A86}"/>
              </a:ext>
            </a:extLst>
          </p:cNvPr>
          <p:cNvSpPr/>
          <p:nvPr/>
        </p:nvSpPr>
        <p:spPr>
          <a:xfrm>
            <a:off x="5822442" y="1659636"/>
            <a:ext cx="329184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2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75" dirty="0"/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222AECA4-45EF-5B70-2C12-84E0B14198BA}"/>
              </a:ext>
            </a:extLst>
          </p:cNvPr>
          <p:cNvSpPr/>
          <p:nvPr/>
        </p:nvSpPr>
        <p:spPr>
          <a:xfrm>
            <a:off x="6213348" y="1597914"/>
            <a:ext cx="1110996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975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DIAMOND</a:t>
            </a:r>
            <a:endParaRPr lang="en-US" sz="975" dirty="0"/>
          </a:p>
        </p:txBody>
      </p:sp>
      <p:sp>
        <p:nvSpPr>
          <p:cNvPr id="23" name="Text 24">
            <a:extLst>
              <a:ext uri="{FF2B5EF4-FFF2-40B4-BE49-F238E27FC236}">
                <a16:creationId xmlns:a16="http://schemas.microsoft.com/office/drawing/2014/main" id="{2B060D2C-F79B-0CCE-E926-97258472EFE5}"/>
              </a:ext>
            </a:extLst>
          </p:cNvPr>
          <p:cNvSpPr/>
          <p:nvPr/>
        </p:nvSpPr>
        <p:spPr>
          <a:xfrm>
            <a:off x="6213348" y="1769364"/>
            <a:ext cx="1152144" cy="2468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38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≥ 500 nm  •  ≥ 5 land-aways  •  ≤ 5 days</a:t>
            </a:r>
            <a:endParaRPr lang="en-US" sz="638" dirty="0"/>
          </a:p>
        </p:txBody>
      </p:sp>
      <p:sp>
        <p:nvSpPr>
          <p:cNvPr id="24" name="Shape 25">
            <a:extLst>
              <a:ext uri="{FF2B5EF4-FFF2-40B4-BE49-F238E27FC236}">
                <a16:creationId xmlns:a16="http://schemas.microsoft.com/office/drawing/2014/main" id="{26FE1A81-8C42-032A-791C-2051941EBFDA}"/>
              </a:ext>
            </a:extLst>
          </p:cNvPr>
          <p:cNvSpPr/>
          <p:nvPr/>
        </p:nvSpPr>
        <p:spPr>
          <a:xfrm>
            <a:off x="7557516" y="1556766"/>
            <a:ext cx="1282446" cy="589788"/>
          </a:xfrm>
          <a:prstGeom prst="roundRect">
            <a:avLst>
              <a:gd name="adj" fmla="val 8140"/>
            </a:avLst>
          </a:prstGeom>
          <a:solidFill>
            <a:srgbClr val="E8F5EC"/>
          </a:solidFill>
          <a:ln w="12700">
            <a:solidFill>
              <a:srgbClr val="3E9B73"/>
            </a:solidFill>
            <a:prstDash val="solid"/>
          </a:ln>
          <a:effectLst/>
        </p:spPr>
      </p:sp>
      <p:sp>
        <p:nvSpPr>
          <p:cNvPr id="25" name="Text 26">
            <a:extLst>
              <a:ext uri="{FF2B5EF4-FFF2-40B4-BE49-F238E27FC236}">
                <a16:creationId xmlns:a16="http://schemas.microsoft.com/office/drawing/2014/main" id="{6031F99A-2652-0062-F240-AFB68D8ECFE0}"/>
              </a:ext>
            </a:extLst>
          </p:cNvPr>
          <p:cNvSpPr/>
          <p:nvPr/>
        </p:nvSpPr>
        <p:spPr>
          <a:xfrm>
            <a:off x="7653528" y="1611630"/>
            <a:ext cx="1083564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algn="ctr"/>
            <a:r>
              <a:rPr lang="en-US" sz="900" b="1" dirty="0">
                <a:solidFill>
                  <a:srgbClr val="3E9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900" dirty="0"/>
          </a:p>
        </p:txBody>
      </p:sp>
      <p:sp>
        <p:nvSpPr>
          <p:cNvPr id="26" name="Text 27">
            <a:extLst>
              <a:ext uri="{FF2B5EF4-FFF2-40B4-BE49-F238E27FC236}">
                <a16:creationId xmlns:a16="http://schemas.microsoft.com/office/drawing/2014/main" id="{A8C194E7-BDF9-A36C-BF19-911BB319C7CA}"/>
              </a:ext>
            </a:extLst>
          </p:cNvPr>
          <p:cNvSpPr/>
          <p:nvPr/>
        </p:nvSpPr>
        <p:spPr>
          <a:xfrm>
            <a:off x="7653528" y="1755648"/>
            <a:ext cx="1083564" cy="32918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69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Total fuel burn</a:t>
            </a:r>
            <a:endParaRPr lang="en-US" sz="690" dirty="0"/>
          </a:p>
          <a:p>
            <a:pPr algn="ctr"/>
            <a:r>
              <a:rPr lang="en-US" sz="69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 journey time</a:t>
            </a:r>
            <a:endParaRPr lang="en-US" sz="690" dirty="0"/>
          </a:p>
          <a:p>
            <a:pPr algn="ctr"/>
            <a:r>
              <a:rPr lang="en-US" sz="690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within ±20%</a:t>
            </a:r>
            <a:endParaRPr lang="en-US" sz="690" dirty="0"/>
          </a:p>
        </p:txBody>
      </p:sp>
      <p:sp>
        <p:nvSpPr>
          <p:cNvPr id="27" name="Shape 28">
            <a:extLst>
              <a:ext uri="{FF2B5EF4-FFF2-40B4-BE49-F238E27FC236}">
                <a16:creationId xmlns:a16="http://schemas.microsoft.com/office/drawing/2014/main" id="{6CB50BC8-6F72-91EE-6273-20EF4A94DAF8}"/>
              </a:ext>
            </a:extLst>
          </p:cNvPr>
          <p:cNvSpPr/>
          <p:nvPr/>
        </p:nvSpPr>
        <p:spPr>
          <a:xfrm>
            <a:off x="288036" y="2283714"/>
            <a:ext cx="2057400" cy="973836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B9CAD8"/>
            </a:solidFill>
            <a:prstDash val="solid"/>
          </a:ln>
          <a:effectLst/>
        </p:spPr>
      </p:sp>
      <p:sp>
        <p:nvSpPr>
          <p:cNvPr id="28" name="Shape 29">
            <a:extLst>
              <a:ext uri="{FF2B5EF4-FFF2-40B4-BE49-F238E27FC236}">
                <a16:creationId xmlns:a16="http://schemas.microsoft.com/office/drawing/2014/main" id="{F7FD194C-F844-B05E-B3BE-0E77A3CE4B86}"/>
              </a:ext>
            </a:extLst>
          </p:cNvPr>
          <p:cNvSpPr/>
          <p:nvPr/>
        </p:nvSpPr>
        <p:spPr>
          <a:xfrm>
            <a:off x="288036" y="2283714"/>
            <a:ext cx="82296" cy="973836"/>
          </a:xfrm>
          <a:prstGeom prst="rect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29" name="Shape 30">
            <a:extLst>
              <a:ext uri="{FF2B5EF4-FFF2-40B4-BE49-F238E27FC236}">
                <a16:creationId xmlns:a16="http://schemas.microsoft.com/office/drawing/2014/main" id="{DD59A087-7CB3-0451-F687-AB3D0DAFC92C}"/>
              </a:ext>
            </a:extLst>
          </p:cNvPr>
          <p:cNvSpPr/>
          <p:nvPr/>
        </p:nvSpPr>
        <p:spPr>
          <a:xfrm>
            <a:off x="390906" y="2379726"/>
            <a:ext cx="288036" cy="28803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30" name="Text 31">
            <a:extLst>
              <a:ext uri="{FF2B5EF4-FFF2-40B4-BE49-F238E27FC236}">
                <a16:creationId xmlns:a16="http://schemas.microsoft.com/office/drawing/2014/main" id="{01369667-CD9D-CDA5-D464-1A1598E22F83}"/>
              </a:ext>
            </a:extLst>
          </p:cNvPr>
          <p:cNvSpPr/>
          <p:nvPr/>
        </p:nvSpPr>
        <p:spPr>
          <a:xfrm>
            <a:off x="390906" y="2379726"/>
            <a:ext cx="288036" cy="2880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9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75" dirty="0"/>
          </a:p>
        </p:txBody>
      </p:sp>
      <p:sp>
        <p:nvSpPr>
          <p:cNvPr id="31" name="Text 32">
            <a:extLst>
              <a:ext uri="{FF2B5EF4-FFF2-40B4-BE49-F238E27FC236}">
                <a16:creationId xmlns:a16="http://schemas.microsoft.com/office/drawing/2014/main" id="{BE725019-CFB2-0EAE-828C-7DF37A509CF3}"/>
              </a:ext>
            </a:extLst>
          </p:cNvPr>
          <p:cNvSpPr/>
          <p:nvPr/>
        </p:nvSpPr>
        <p:spPr>
          <a:xfrm>
            <a:off x="733806" y="2352294"/>
            <a:ext cx="1522476" cy="2331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CHALLENGE</a:t>
            </a:r>
            <a:endParaRPr lang="en-US" sz="1050" dirty="0"/>
          </a:p>
        </p:txBody>
      </p:sp>
      <p:sp>
        <p:nvSpPr>
          <p:cNvPr id="32" name="Shape 33">
            <a:extLst>
              <a:ext uri="{FF2B5EF4-FFF2-40B4-BE49-F238E27FC236}">
                <a16:creationId xmlns:a16="http://schemas.microsoft.com/office/drawing/2014/main" id="{C140A7C5-3C59-13FE-92ED-1C1A0D441BD7}"/>
              </a:ext>
            </a:extLst>
          </p:cNvPr>
          <p:cNvSpPr/>
          <p:nvPr/>
        </p:nvSpPr>
        <p:spPr>
          <a:xfrm>
            <a:off x="480060" y="2688336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33" name="Text 34">
            <a:extLst>
              <a:ext uri="{FF2B5EF4-FFF2-40B4-BE49-F238E27FC236}">
                <a16:creationId xmlns:a16="http://schemas.microsoft.com/office/drawing/2014/main" id="{6EC853C8-8606-7E1E-7B74-728CBF8AFA7C}"/>
              </a:ext>
            </a:extLst>
          </p:cNvPr>
          <p:cNvSpPr/>
          <p:nvPr/>
        </p:nvSpPr>
        <p:spPr>
          <a:xfrm>
            <a:off x="582930" y="2640330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an award level and overall distance.</a:t>
            </a:r>
            <a:endParaRPr lang="en-US" sz="698" dirty="0"/>
          </a:p>
        </p:txBody>
      </p:sp>
      <p:sp>
        <p:nvSpPr>
          <p:cNvPr id="34" name="Shape 35">
            <a:extLst>
              <a:ext uri="{FF2B5EF4-FFF2-40B4-BE49-F238E27FC236}">
                <a16:creationId xmlns:a16="http://schemas.microsoft.com/office/drawing/2014/main" id="{B52C3C4D-6104-B55D-DD35-9A4A9292BDB5}"/>
              </a:ext>
            </a:extLst>
          </p:cNvPr>
          <p:cNvSpPr/>
          <p:nvPr/>
        </p:nvSpPr>
        <p:spPr>
          <a:xfrm>
            <a:off x="480060" y="2880360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35" name="Text 36">
            <a:extLst>
              <a:ext uri="{FF2B5EF4-FFF2-40B4-BE49-F238E27FC236}">
                <a16:creationId xmlns:a16="http://schemas.microsoft.com/office/drawing/2014/main" id="{B7E7E320-37C0-A906-8314-8129A8CCF023}"/>
              </a:ext>
            </a:extLst>
          </p:cNvPr>
          <p:cNvSpPr/>
          <p:nvPr/>
        </p:nvSpPr>
        <p:spPr>
          <a:xfrm>
            <a:off x="582930" y="2832354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route you would be happy to fly.</a:t>
            </a:r>
            <a:endParaRPr lang="en-US" sz="698" dirty="0"/>
          </a:p>
        </p:txBody>
      </p:sp>
      <p:sp>
        <p:nvSpPr>
          <p:cNvPr id="36" name="Shape 37">
            <a:extLst>
              <a:ext uri="{FF2B5EF4-FFF2-40B4-BE49-F238E27FC236}">
                <a16:creationId xmlns:a16="http://schemas.microsoft.com/office/drawing/2014/main" id="{66ADF929-C47C-60B7-FAF2-ED17537F49C1}"/>
              </a:ext>
            </a:extLst>
          </p:cNvPr>
          <p:cNvSpPr/>
          <p:nvPr/>
        </p:nvSpPr>
        <p:spPr>
          <a:xfrm>
            <a:off x="480060" y="3072384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37" name="Text 38">
            <a:extLst>
              <a:ext uri="{FF2B5EF4-FFF2-40B4-BE49-F238E27FC236}">
                <a16:creationId xmlns:a16="http://schemas.microsoft.com/office/drawing/2014/main" id="{F0DC696B-E97C-D036-747F-FA79ED67037A}"/>
              </a:ext>
            </a:extLst>
          </p:cNvPr>
          <p:cNvSpPr/>
          <p:nvPr/>
        </p:nvSpPr>
        <p:spPr>
          <a:xfrm>
            <a:off x="582930" y="3024378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possible land-away aerodromes.</a:t>
            </a:r>
            <a:endParaRPr lang="en-US" sz="698" dirty="0"/>
          </a:p>
        </p:txBody>
      </p:sp>
      <p:sp>
        <p:nvSpPr>
          <p:cNvPr id="38" name="Shape 39">
            <a:extLst>
              <a:ext uri="{FF2B5EF4-FFF2-40B4-BE49-F238E27FC236}">
                <a16:creationId xmlns:a16="http://schemas.microsoft.com/office/drawing/2014/main" id="{BE5D739B-828E-E902-4456-8C572B2C0AB6}"/>
              </a:ext>
            </a:extLst>
          </p:cNvPr>
          <p:cNvSpPr/>
          <p:nvPr/>
        </p:nvSpPr>
        <p:spPr>
          <a:xfrm>
            <a:off x="2455164" y="2283714"/>
            <a:ext cx="2057400" cy="973836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B9CAD8"/>
            </a:solidFill>
            <a:prstDash val="solid"/>
          </a:ln>
          <a:effectLst/>
        </p:spPr>
      </p:sp>
      <p:sp>
        <p:nvSpPr>
          <p:cNvPr id="39" name="Shape 40">
            <a:extLst>
              <a:ext uri="{FF2B5EF4-FFF2-40B4-BE49-F238E27FC236}">
                <a16:creationId xmlns:a16="http://schemas.microsoft.com/office/drawing/2014/main" id="{639FC2A0-0086-B2AD-1713-11B9E971341A}"/>
              </a:ext>
            </a:extLst>
          </p:cNvPr>
          <p:cNvSpPr/>
          <p:nvPr/>
        </p:nvSpPr>
        <p:spPr>
          <a:xfrm>
            <a:off x="2455164" y="2283714"/>
            <a:ext cx="82296" cy="973836"/>
          </a:xfrm>
          <a:prstGeom prst="rect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40" name="Shape 41">
            <a:extLst>
              <a:ext uri="{FF2B5EF4-FFF2-40B4-BE49-F238E27FC236}">
                <a16:creationId xmlns:a16="http://schemas.microsoft.com/office/drawing/2014/main" id="{903C4CE4-640E-28E8-33F6-85ABA123E6EF}"/>
              </a:ext>
            </a:extLst>
          </p:cNvPr>
          <p:cNvSpPr/>
          <p:nvPr/>
        </p:nvSpPr>
        <p:spPr>
          <a:xfrm>
            <a:off x="2558034" y="2379726"/>
            <a:ext cx="288036" cy="28803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41" name="Text 42">
            <a:extLst>
              <a:ext uri="{FF2B5EF4-FFF2-40B4-BE49-F238E27FC236}">
                <a16:creationId xmlns:a16="http://schemas.microsoft.com/office/drawing/2014/main" id="{27D75195-C8BC-AADA-86D7-825A1746C7FA}"/>
              </a:ext>
            </a:extLst>
          </p:cNvPr>
          <p:cNvSpPr/>
          <p:nvPr/>
        </p:nvSpPr>
        <p:spPr>
          <a:xfrm>
            <a:off x="2558034" y="2379726"/>
            <a:ext cx="288036" cy="2880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9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75" dirty="0"/>
          </a:p>
        </p:txBody>
      </p:sp>
      <p:sp>
        <p:nvSpPr>
          <p:cNvPr id="42" name="Text 43">
            <a:extLst>
              <a:ext uri="{FF2B5EF4-FFF2-40B4-BE49-F238E27FC236}">
                <a16:creationId xmlns:a16="http://schemas.microsoft.com/office/drawing/2014/main" id="{3A370B7C-E6B5-A4A9-C8D9-E772DC04F851}"/>
              </a:ext>
            </a:extLst>
          </p:cNvPr>
          <p:cNvSpPr/>
          <p:nvPr/>
        </p:nvSpPr>
        <p:spPr>
          <a:xfrm>
            <a:off x="2900934" y="2352294"/>
            <a:ext cx="1522476" cy="2331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THE ROUTE</a:t>
            </a:r>
            <a:endParaRPr lang="en-US" sz="1050" dirty="0"/>
          </a:p>
        </p:txBody>
      </p:sp>
      <p:sp>
        <p:nvSpPr>
          <p:cNvPr id="43" name="Shape 44">
            <a:extLst>
              <a:ext uri="{FF2B5EF4-FFF2-40B4-BE49-F238E27FC236}">
                <a16:creationId xmlns:a16="http://schemas.microsoft.com/office/drawing/2014/main" id="{58109F7E-88A6-74FE-5A49-E495D5519D56}"/>
              </a:ext>
            </a:extLst>
          </p:cNvPr>
          <p:cNvSpPr/>
          <p:nvPr/>
        </p:nvSpPr>
        <p:spPr>
          <a:xfrm>
            <a:off x="2647188" y="2688336"/>
            <a:ext cx="48006" cy="4800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44" name="Text 45">
            <a:extLst>
              <a:ext uri="{FF2B5EF4-FFF2-40B4-BE49-F238E27FC236}">
                <a16:creationId xmlns:a16="http://schemas.microsoft.com/office/drawing/2014/main" id="{A6C2D728-B84E-0014-334F-5E56C946E880}"/>
              </a:ext>
            </a:extLst>
          </p:cNvPr>
          <p:cNvSpPr/>
          <p:nvPr/>
        </p:nvSpPr>
        <p:spPr>
          <a:xfrm>
            <a:off x="2750058" y="2640330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a waypoint at least 20 nm after take-off.</a:t>
            </a:r>
            <a:endParaRPr lang="en-US" sz="698" dirty="0"/>
          </a:p>
        </p:txBody>
      </p:sp>
      <p:sp>
        <p:nvSpPr>
          <p:cNvPr id="45" name="Shape 46">
            <a:extLst>
              <a:ext uri="{FF2B5EF4-FFF2-40B4-BE49-F238E27FC236}">
                <a16:creationId xmlns:a16="http://schemas.microsoft.com/office/drawing/2014/main" id="{4FCBFCA3-0B7C-4906-9A67-E5905B4E7976}"/>
              </a:ext>
            </a:extLst>
          </p:cNvPr>
          <p:cNvSpPr/>
          <p:nvPr/>
        </p:nvSpPr>
        <p:spPr>
          <a:xfrm>
            <a:off x="2647188" y="2880360"/>
            <a:ext cx="48006" cy="4800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46" name="Text 47">
            <a:extLst>
              <a:ext uri="{FF2B5EF4-FFF2-40B4-BE49-F238E27FC236}">
                <a16:creationId xmlns:a16="http://schemas.microsoft.com/office/drawing/2014/main" id="{EFEE08BF-7CEE-FA19-840B-73A62140D3B6}"/>
              </a:ext>
            </a:extLst>
          </p:cNvPr>
          <p:cNvSpPr/>
          <p:nvPr/>
        </p:nvSpPr>
        <p:spPr>
          <a:xfrm>
            <a:off x="2750058" y="2832354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features that are easy to identify.</a:t>
            </a:r>
            <a:endParaRPr lang="en-US" sz="698" dirty="0"/>
          </a:p>
        </p:txBody>
      </p:sp>
      <p:sp>
        <p:nvSpPr>
          <p:cNvPr id="47" name="Shape 48">
            <a:extLst>
              <a:ext uri="{FF2B5EF4-FFF2-40B4-BE49-F238E27FC236}">
                <a16:creationId xmlns:a16="http://schemas.microsoft.com/office/drawing/2014/main" id="{5A5C3CFB-61B9-5AF1-D43D-B930DB391AD2}"/>
              </a:ext>
            </a:extLst>
          </p:cNvPr>
          <p:cNvSpPr/>
          <p:nvPr/>
        </p:nvSpPr>
        <p:spPr>
          <a:xfrm>
            <a:off x="2647188" y="3072384"/>
            <a:ext cx="48006" cy="4800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48" name="Text 49">
            <a:extLst>
              <a:ext uri="{FF2B5EF4-FFF2-40B4-BE49-F238E27FC236}">
                <a16:creationId xmlns:a16="http://schemas.microsoft.com/office/drawing/2014/main" id="{F566442B-DEC4-EB72-278A-DDB87DA4C68F}"/>
              </a:ext>
            </a:extLst>
          </p:cNvPr>
          <p:cNvSpPr/>
          <p:nvPr/>
        </p:nvSpPr>
        <p:spPr>
          <a:xfrm>
            <a:off x="2750058" y="3024378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planned altitude for every leg.</a:t>
            </a:r>
            <a:endParaRPr lang="en-US" sz="698" dirty="0"/>
          </a:p>
        </p:txBody>
      </p:sp>
      <p:sp>
        <p:nvSpPr>
          <p:cNvPr id="49" name="Shape 50">
            <a:extLst>
              <a:ext uri="{FF2B5EF4-FFF2-40B4-BE49-F238E27FC236}">
                <a16:creationId xmlns:a16="http://schemas.microsoft.com/office/drawing/2014/main" id="{B732922B-28BE-FE4D-121C-B6AA37500A36}"/>
              </a:ext>
            </a:extLst>
          </p:cNvPr>
          <p:cNvSpPr/>
          <p:nvPr/>
        </p:nvSpPr>
        <p:spPr>
          <a:xfrm>
            <a:off x="4622292" y="2283714"/>
            <a:ext cx="2057400" cy="973836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B9CAD8"/>
            </a:solidFill>
            <a:prstDash val="solid"/>
          </a:ln>
          <a:effectLst/>
        </p:spPr>
      </p:sp>
      <p:sp>
        <p:nvSpPr>
          <p:cNvPr id="50" name="Shape 51">
            <a:extLst>
              <a:ext uri="{FF2B5EF4-FFF2-40B4-BE49-F238E27FC236}">
                <a16:creationId xmlns:a16="http://schemas.microsoft.com/office/drawing/2014/main" id="{6D9B708F-4227-EC43-EC5D-DDBB53C7DA04}"/>
              </a:ext>
            </a:extLst>
          </p:cNvPr>
          <p:cNvSpPr/>
          <p:nvPr/>
        </p:nvSpPr>
        <p:spPr>
          <a:xfrm>
            <a:off x="4622292" y="2283714"/>
            <a:ext cx="82296" cy="973836"/>
          </a:xfrm>
          <a:prstGeom prst="rect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51" name="Shape 52">
            <a:extLst>
              <a:ext uri="{FF2B5EF4-FFF2-40B4-BE49-F238E27FC236}">
                <a16:creationId xmlns:a16="http://schemas.microsoft.com/office/drawing/2014/main" id="{0579C161-79FA-697F-40E3-1170726B063B}"/>
              </a:ext>
            </a:extLst>
          </p:cNvPr>
          <p:cNvSpPr/>
          <p:nvPr/>
        </p:nvSpPr>
        <p:spPr>
          <a:xfrm>
            <a:off x="4725162" y="2379726"/>
            <a:ext cx="288036" cy="28803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52" name="Text 53">
            <a:extLst>
              <a:ext uri="{FF2B5EF4-FFF2-40B4-BE49-F238E27FC236}">
                <a16:creationId xmlns:a16="http://schemas.microsoft.com/office/drawing/2014/main" id="{335BA659-3A6A-4E0A-4669-A703B82D01D6}"/>
              </a:ext>
            </a:extLst>
          </p:cNvPr>
          <p:cNvSpPr/>
          <p:nvPr/>
        </p:nvSpPr>
        <p:spPr>
          <a:xfrm>
            <a:off x="4725162" y="2379726"/>
            <a:ext cx="288036" cy="2880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9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75" dirty="0"/>
          </a:p>
        </p:txBody>
      </p:sp>
      <p:sp>
        <p:nvSpPr>
          <p:cNvPr id="53" name="Text 54">
            <a:extLst>
              <a:ext uri="{FF2B5EF4-FFF2-40B4-BE49-F238E27FC236}">
                <a16:creationId xmlns:a16="http://schemas.microsoft.com/office/drawing/2014/main" id="{BA151139-48F6-B65F-A3AB-33BB21E34E63}"/>
              </a:ext>
            </a:extLst>
          </p:cNvPr>
          <p:cNvSpPr/>
          <p:nvPr/>
        </p:nvSpPr>
        <p:spPr>
          <a:xfrm>
            <a:off x="5068062" y="2352294"/>
            <a:ext cx="1522476" cy="2331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NUMBERS</a:t>
            </a:r>
            <a:endParaRPr lang="en-US" sz="1050" dirty="0"/>
          </a:p>
        </p:txBody>
      </p:sp>
      <p:sp>
        <p:nvSpPr>
          <p:cNvPr id="54" name="Shape 55">
            <a:extLst>
              <a:ext uri="{FF2B5EF4-FFF2-40B4-BE49-F238E27FC236}">
                <a16:creationId xmlns:a16="http://schemas.microsoft.com/office/drawing/2014/main" id="{750EDC2D-2528-498F-EEA7-DB75484E0BB8}"/>
              </a:ext>
            </a:extLst>
          </p:cNvPr>
          <p:cNvSpPr/>
          <p:nvPr/>
        </p:nvSpPr>
        <p:spPr>
          <a:xfrm>
            <a:off x="4814316" y="2688336"/>
            <a:ext cx="48006" cy="4800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55" name="Text 56">
            <a:extLst>
              <a:ext uri="{FF2B5EF4-FFF2-40B4-BE49-F238E27FC236}">
                <a16:creationId xmlns:a16="http://schemas.microsoft.com/office/drawing/2014/main" id="{3B66A4D7-4122-A423-8C7D-77B246DC63BF}"/>
              </a:ext>
            </a:extLst>
          </p:cNvPr>
          <p:cNvSpPr/>
          <p:nvPr/>
        </p:nvSpPr>
        <p:spPr>
          <a:xfrm>
            <a:off x="4917186" y="2640330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 a PLOG for each individual flight.</a:t>
            </a:r>
            <a:endParaRPr lang="en-US" sz="698" dirty="0"/>
          </a:p>
        </p:txBody>
      </p:sp>
      <p:sp>
        <p:nvSpPr>
          <p:cNvPr id="56" name="Shape 57">
            <a:extLst>
              <a:ext uri="{FF2B5EF4-FFF2-40B4-BE49-F238E27FC236}">
                <a16:creationId xmlns:a16="http://schemas.microsoft.com/office/drawing/2014/main" id="{F71E5D55-BF8C-2030-D3E2-F4929D353612}"/>
              </a:ext>
            </a:extLst>
          </p:cNvPr>
          <p:cNvSpPr/>
          <p:nvPr/>
        </p:nvSpPr>
        <p:spPr>
          <a:xfrm>
            <a:off x="4814316" y="2880360"/>
            <a:ext cx="48006" cy="4800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57" name="Text 58">
            <a:extLst>
              <a:ext uri="{FF2B5EF4-FFF2-40B4-BE49-F238E27FC236}">
                <a16:creationId xmlns:a16="http://schemas.microsoft.com/office/drawing/2014/main" id="{64E8D2CA-1BA4-ADF5-4E1E-B78A5F185A99}"/>
              </a:ext>
            </a:extLst>
          </p:cNvPr>
          <p:cNvSpPr/>
          <p:nvPr/>
        </p:nvSpPr>
        <p:spPr>
          <a:xfrm>
            <a:off x="4917186" y="2832354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Transfer distances and times to a spreadsheet.</a:t>
            </a:r>
            <a:endParaRPr lang="en-US" sz="698" dirty="0"/>
          </a:p>
        </p:txBody>
      </p:sp>
      <p:sp>
        <p:nvSpPr>
          <p:cNvPr id="58" name="Shape 59">
            <a:extLst>
              <a:ext uri="{FF2B5EF4-FFF2-40B4-BE49-F238E27FC236}">
                <a16:creationId xmlns:a16="http://schemas.microsoft.com/office/drawing/2014/main" id="{AE8CB16F-844A-9F8A-8182-56CB42695619}"/>
              </a:ext>
            </a:extLst>
          </p:cNvPr>
          <p:cNvSpPr/>
          <p:nvPr/>
        </p:nvSpPr>
        <p:spPr>
          <a:xfrm>
            <a:off x="4814316" y="3072384"/>
            <a:ext cx="48006" cy="4800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59" name="Text 60">
            <a:extLst>
              <a:ext uri="{FF2B5EF4-FFF2-40B4-BE49-F238E27FC236}">
                <a16:creationId xmlns:a16="http://schemas.microsoft.com/office/drawing/2014/main" id="{F9E824E2-3698-8A3E-0FBE-3BAD5ACC4384}"/>
              </a:ext>
            </a:extLst>
          </p:cNvPr>
          <p:cNvSpPr/>
          <p:nvPr/>
        </p:nvSpPr>
        <p:spPr>
          <a:xfrm>
            <a:off x="4917186" y="3024378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Estimate hourly fuel burn from PoH or experience.</a:t>
            </a:r>
            <a:endParaRPr lang="en-US" sz="698" dirty="0"/>
          </a:p>
        </p:txBody>
      </p:sp>
      <p:sp>
        <p:nvSpPr>
          <p:cNvPr id="60" name="Shape 61">
            <a:extLst>
              <a:ext uri="{FF2B5EF4-FFF2-40B4-BE49-F238E27FC236}">
                <a16:creationId xmlns:a16="http://schemas.microsoft.com/office/drawing/2014/main" id="{494A2638-4CCC-33FE-D62D-E7BA4B358911}"/>
              </a:ext>
            </a:extLst>
          </p:cNvPr>
          <p:cNvSpPr/>
          <p:nvPr/>
        </p:nvSpPr>
        <p:spPr>
          <a:xfrm>
            <a:off x="6789420" y="2283714"/>
            <a:ext cx="2057400" cy="973836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B9CAD8"/>
            </a:solidFill>
            <a:prstDash val="solid"/>
          </a:ln>
          <a:effectLst/>
        </p:spPr>
      </p:sp>
      <p:sp>
        <p:nvSpPr>
          <p:cNvPr id="61" name="Shape 62">
            <a:extLst>
              <a:ext uri="{FF2B5EF4-FFF2-40B4-BE49-F238E27FC236}">
                <a16:creationId xmlns:a16="http://schemas.microsoft.com/office/drawing/2014/main" id="{B9CDEDDF-8FD3-0AD5-9215-CAA9CFEE1F2D}"/>
              </a:ext>
            </a:extLst>
          </p:cNvPr>
          <p:cNvSpPr/>
          <p:nvPr/>
        </p:nvSpPr>
        <p:spPr>
          <a:xfrm>
            <a:off x="6789420" y="2283714"/>
            <a:ext cx="82296" cy="973836"/>
          </a:xfrm>
          <a:prstGeom prst="rect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62" name="Shape 63">
            <a:extLst>
              <a:ext uri="{FF2B5EF4-FFF2-40B4-BE49-F238E27FC236}">
                <a16:creationId xmlns:a16="http://schemas.microsoft.com/office/drawing/2014/main" id="{8B0467AD-8AAA-F59A-FFFD-6A1BF5E1A308}"/>
              </a:ext>
            </a:extLst>
          </p:cNvPr>
          <p:cNvSpPr/>
          <p:nvPr/>
        </p:nvSpPr>
        <p:spPr>
          <a:xfrm>
            <a:off x="6892290" y="2379726"/>
            <a:ext cx="288036" cy="28803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63" name="Text 64">
            <a:extLst>
              <a:ext uri="{FF2B5EF4-FFF2-40B4-BE49-F238E27FC236}">
                <a16:creationId xmlns:a16="http://schemas.microsoft.com/office/drawing/2014/main" id="{5EFF4CF5-DE61-B243-EA8F-1CE3922DA28B}"/>
              </a:ext>
            </a:extLst>
          </p:cNvPr>
          <p:cNvSpPr/>
          <p:nvPr/>
        </p:nvSpPr>
        <p:spPr>
          <a:xfrm>
            <a:off x="6892290" y="2379726"/>
            <a:ext cx="288036" cy="2880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9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75" dirty="0"/>
          </a:p>
        </p:txBody>
      </p:sp>
      <p:sp>
        <p:nvSpPr>
          <p:cNvPr id="64" name="Text 65">
            <a:extLst>
              <a:ext uri="{FF2B5EF4-FFF2-40B4-BE49-F238E27FC236}">
                <a16:creationId xmlns:a16="http://schemas.microsoft.com/office/drawing/2014/main" id="{AAD0A1EB-F4E8-F56A-AE9A-BAE03906B637}"/>
              </a:ext>
            </a:extLst>
          </p:cNvPr>
          <p:cNvSpPr/>
          <p:nvPr/>
        </p:nvSpPr>
        <p:spPr>
          <a:xfrm>
            <a:off x="7235190" y="2352294"/>
            <a:ext cx="1522476" cy="2331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PLAN</a:t>
            </a:r>
            <a:endParaRPr lang="en-US" sz="1050" dirty="0"/>
          </a:p>
        </p:txBody>
      </p:sp>
      <p:sp>
        <p:nvSpPr>
          <p:cNvPr id="65" name="Shape 66">
            <a:extLst>
              <a:ext uri="{FF2B5EF4-FFF2-40B4-BE49-F238E27FC236}">
                <a16:creationId xmlns:a16="http://schemas.microsoft.com/office/drawing/2014/main" id="{B0A94AE3-DF47-A8F1-C274-A92604B822BA}"/>
              </a:ext>
            </a:extLst>
          </p:cNvPr>
          <p:cNvSpPr/>
          <p:nvPr/>
        </p:nvSpPr>
        <p:spPr>
          <a:xfrm>
            <a:off x="6981444" y="2688336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66" name="Text 67">
            <a:extLst>
              <a:ext uri="{FF2B5EF4-FFF2-40B4-BE49-F238E27FC236}">
                <a16:creationId xmlns:a16="http://schemas.microsoft.com/office/drawing/2014/main" id="{EC5BD894-DB43-A92B-611A-5A972F0E69E6}"/>
              </a:ext>
            </a:extLst>
          </p:cNvPr>
          <p:cNvSpPr/>
          <p:nvPr/>
        </p:nvSpPr>
        <p:spPr>
          <a:xfrm>
            <a:off x="7084314" y="2640330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 planned times, durations and waypoint.</a:t>
            </a:r>
            <a:endParaRPr lang="en-US" sz="698" dirty="0"/>
          </a:p>
        </p:txBody>
      </p:sp>
      <p:sp>
        <p:nvSpPr>
          <p:cNvPr id="67" name="Shape 68">
            <a:extLst>
              <a:ext uri="{FF2B5EF4-FFF2-40B4-BE49-F238E27FC236}">
                <a16:creationId xmlns:a16="http://schemas.microsoft.com/office/drawing/2014/main" id="{CA0DA072-F4F1-0709-86F1-52A39EE0CE9B}"/>
              </a:ext>
            </a:extLst>
          </p:cNvPr>
          <p:cNvSpPr/>
          <p:nvPr/>
        </p:nvSpPr>
        <p:spPr>
          <a:xfrm>
            <a:off x="6981444" y="2880360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68" name="Text 69">
            <a:extLst>
              <a:ext uri="{FF2B5EF4-FFF2-40B4-BE49-F238E27FC236}">
                <a16:creationId xmlns:a16="http://schemas.microsoft.com/office/drawing/2014/main" id="{4383EDF1-9DC4-5AA6-D653-80873F71CFD5}"/>
              </a:ext>
            </a:extLst>
          </p:cNvPr>
          <p:cNvSpPr/>
          <p:nvPr/>
        </p:nvSpPr>
        <p:spPr>
          <a:xfrm>
            <a:off x="7084314" y="2832354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planned total fuel and distance.</a:t>
            </a:r>
            <a:endParaRPr lang="en-US" sz="698" dirty="0"/>
          </a:p>
        </p:txBody>
      </p:sp>
      <p:sp>
        <p:nvSpPr>
          <p:cNvPr id="69" name="Shape 70">
            <a:extLst>
              <a:ext uri="{FF2B5EF4-FFF2-40B4-BE49-F238E27FC236}">
                <a16:creationId xmlns:a16="http://schemas.microsoft.com/office/drawing/2014/main" id="{C0EF6C42-D8A6-9C8C-15F8-1A24968A899F}"/>
              </a:ext>
            </a:extLst>
          </p:cNvPr>
          <p:cNvSpPr/>
          <p:nvPr/>
        </p:nvSpPr>
        <p:spPr>
          <a:xfrm>
            <a:off x="6981444" y="3072384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70" name="Text 71">
            <a:extLst>
              <a:ext uri="{FF2B5EF4-FFF2-40B4-BE49-F238E27FC236}">
                <a16:creationId xmlns:a16="http://schemas.microsoft.com/office/drawing/2014/main" id="{BD92DBB5-F1AA-C3D1-36F0-9BA2FC124A78}"/>
              </a:ext>
            </a:extLst>
          </p:cNvPr>
          <p:cNvSpPr/>
          <p:nvPr/>
        </p:nvSpPr>
        <p:spPr>
          <a:xfrm>
            <a:off x="7084314" y="3024378"/>
            <a:ext cx="1659636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Give the plan to an observer or submit it.</a:t>
            </a:r>
            <a:endParaRPr lang="en-US" sz="698" dirty="0"/>
          </a:p>
        </p:txBody>
      </p:sp>
      <p:sp>
        <p:nvSpPr>
          <p:cNvPr id="71" name="Shape 72">
            <a:extLst>
              <a:ext uri="{FF2B5EF4-FFF2-40B4-BE49-F238E27FC236}">
                <a16:creationId xmlns:a16="http://schemas.microsoft.com/office/drawing/2014/main" id="{C53AF2EC-5AC4-D3A1-9EAF-3273785F7D55}"/>
              </a:ext>
            </a:extLst>
          </p:cNvPr>
          <p:cNvSpPr/>
          <p:nvPr/>
        </p:nvSpPr>
        <p:spPr>
          <a:xfrm>
            <a:off x="2345436" y="2626614"/>
            <a:ext cx="96012" cy="219456"/>
          </a:xfrm>
          <a:prstGeom prst="chevron">
            <a:avLst/>
          </a:prstGeom>
          <a:solidFill>
            <a:srgbClr val="B9CAD8"/>
          </a:solidFill>
          <a:ln w="12700">
            <a:solidFill>
              <a:srgbClr val="B9CAD8"/>
            </a:solidFill>
            <a:prstDash val="solid"/>
          </a:ln>
        </p:spPr>
      </p:sp>
      <p:sp>
        <p:nvSpPr>
          <p:cNvPr id="72" name="Shape 73">
            <a:extLst>
              <a:ext uri="{FF2B5EF4-FFF2-40B4-BE49-F238E27FC236}">
                <a16:creationId xmlns:a16="http://schemas.microsoft.com/office/drawing/2014/main" id="{354EF813-67F7-54C6-3BAC-58B9DBD1CA9B}"/>
              </a:ext>
            </a:extLst>
          </p:cNvPr>
          <p:cNvSpPr/>
          <p:nvPr/>
        </p:nvSpPr>
        <p:spPr>
          <a:xfrm>
            <a:off x="4512564" y="2626614"/>
            <a:ext cx="96012" cy="219456"/>
          </a:xfrm>
          <a:prstGeom prst="chevron">
            <a:avLst/>
          </a:prstGeom>
          <a:solidFill>
            <a:srgbClr val="B9CAD8"/>
          </a:solidFill>
          <a:ln w="12700">
            <a:solidFill>
              <a:srgbClr val="B9CAD8"/>
            </a:solidFill>
            <a:prstDash val="solid"/>
          </a:ln>
        </p:spPr>
      </p:sp>
      <p:sp>
        <p:nvSpPr>
          <p:cNvPr id="73" name="Shape 74">
            <a:extLst>
              <a:ext uri="{FF2B5EF4-FFF2-40B4-BE49-F238E27FC236}">
                <a16:creationId xmlns:a16="http://schemas.microsoft.com/office/drawing/2014/main" id="{7C423A0F-F805-BE9A-847E-3A0DF9C69889}"/>
              </a:ext>
            </a:extLst>
          </p:cNvPr>
          <p:cNvSpPr/>
          <p:nvPr/>
        </p:nvSpPr>
        <p:spPr>
          <a:xfrm>
            <a:off x="6679692" y="2626614"/>
            <a:ext cx="96012" cy="219456"/>
          </a:xfrm>
          <a:prstGeom prst="chevron">
            <a:avLst/>
          </a:prstGeom>
          <a:solidFill>
            <a:srgbClr val="B9CAD8"/>
          </a:solidFill>
          <a:ln w="12700">
            <a:solidFill>
              <a:srgbClr val="B9CAD8"/>
            </a:solidFill>
            <a:prstDash val="solid"/>
          </a:ln>
        </p:spPr>
      </p:sp>
      <p:sp>
        <p:nvSpPr>
          <p:cNvPr id="74" name="Shape 75">
            <a:extLst>
              <a:ext uri="{FF2B5EF4-FFF2-40B4-BE49-F238E27FC236}">
                <a16:creationId xmlns:a16="http://schemas.microsoft.com/office/drawing/2014/main" id="{0223B585-39DB-EF85-AF9D-EB764DF68A5B}"/>
              </a:ext>
            </a:extLst>
          </p:cNvPr>
          <p:cNvSpPr/>
          <p:nvPr/>
        </p:nvSpPr>
        <p:spPr>
          <a:xfrm>
            <a:off x="288036" y="3408426"/>
            <a:ext cx="2564892" cy="973836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B9CAD8"/>
            </a:solidFill>
            <a:prstDash val="solid"/>
          </a:ln>
          <a:effectLst/>
        </p:spPr>
      </p:sp>
      <p:sp>
        <p:nvSpPr>
          <p:cNvPr id="75" name="Shape 76">
            <a:extLst>
              <a:ext uri="{FF2B5EF4-FFF2-40B4-BE49-F238E27FC236}">
                <a16:creationId xmlns:a16="http://schemas.microsoft.com/office/drawing/2014/main" id="{9A4FB534-3947-BB95-20A0-FE218B50060E}"/>
              </a:ext>
            </a:extLst>
          </p:cNvPr>
          <p:cNvSpPr/>
          <p:nvPr/>
        </p:nvSpPr>
        <p:spPr>
          <a:xfrm>
            <a:off x="288036" y="3408426"/>
            <a:ext cx="82296" cy="973836"/>
          </a:xfrm>
          <a:prstGeom prst="rect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76" name="Shape 77">
            <a:extLst>
              <a:ext uri="{FF2B5EF4-FFF2-40B4-BE49-F238E27FC236}">
                <a16:creationId xmlns:a16="http://schemas.microsoft.com/office/drawing/2014/main" id="{C890A0DF-1869-6A1B-DFA1-1D787AF377CD}"/>
              </a:ext>
            </a:extLst>
          </p:cNvPr>
          <p:cNvSpPr/>
          <p:nvPr/>
        </p:nvSpPr>
        <p:spPr>
          <a:xfrm>
            <a:off x="390906" y="3504438"/>
            <a:ext cx="288036" cy="28803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77" name="Text 78">
            <a:extLst>
              <a:ext uri="{FF2B5EF4-FFF2-40B4-BE49-F238E27FC236}">
                <a16:creationId xmlns:a16="http://schemas.microsoft.com/office/drawing/2014/main" id="{8BAE5E6A-ED8E-71FB-94F9-11DDC0FD6CC2}"/>
              </a:ext>
            </a:extLst>
          </p:cNvPr>
          <p:cNvSpPr/>
          <p:nvPr/>
        </p:nvSpPr>
        <p:spPr>
          <a:xfrm>
            <a:off x="390906" y="3504438"/>
            <a:ext cx="288036" cy="2880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9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75" dirty="0"/>
          </a:p>
        </p:txBody>
      </p:sp>
      <p:sp>
        <p:nvSpPr>
          <p:cNvPr id="78" name="Text 79">
            <a:extLst>
              <a:ext uri="{FF2B5EF4-FFF2-40B4-BE49-F238E27FC236}">
                <a16:creationId xmlns:a16="http://schemas.microsoft.com/office/drawing/2014/main" id="{6EFE709E-5068-4B86-2548-0C22A9E252A6}"/>
              </a:ext>
            </a:extLst>
          </p:cNvPr>
          <p:cNvSpPr/>
          <p:nvPr/>
        </p:nvSpPr>
        <p:spPr>
          <a:xfrm>
            <a:off x="733806" y="3477006"/>
            <a:ext cx="2029968" cy="2331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&amp; FLY SAFELY</a:t>
            </a:r>
            <a:endParaRPr lang="en-US" sz="1050" dirty="0"/>
          </a:p>
        </p:txBody>
      </p:sp>
      <p:sp>
        <p:nvSpPr>
          <p:cNvPr id="79" name="Shape 80">
            <a:extLst>
              <a:ext uri="{FF2B5EF4-FFF2-40B4-BE49-F238E27FC236}">
                <a16:creationId xmlns:a16="http://schemas.microsoft.com/office/drawing/2014/main" id="{FEBBA37F-FC1C-A4A3-E849-931BBAD031A3}"/>
              </a:ext>
            </a:extLst>
          </p:cNvPr>
          <p:cNvSpPr/>
          <p:nvPr/>
        </p:nvSpPr>
        <p:spPr>
          <a:xfrm>
            <a:off x="480060" y="3813048"/>
            <a:ext cx="48006" cy="4800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80" name="Text 81">
            <a:extLst>
              <a:ext uri="{FF2B5EF4-FFF2-40B4-BE49-F238E27FC236}">
                <a16:creationId xmlns:a16="http://schemas.microsoft.com/office/drawing/2014/main" id="{C1E187E5-DB33-47BC-1E72-A30F70E96B47}"/>
              </a:ext>
            </a:extLst>
          </p:cNvPr>
          <p:cNvSpPr/>
          <p:nvPr/>
        </p:nvSpPr>
        <p:spPr>
          <a:xfrm>
            <a:off x="582930" y="3765042"/>
            <a:ext cx="2167128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normal pre-flight planning and checks.</a:t>
            </a:r>
            <a:endParaRPr lang="en-US" sz="698" dirty="0"/>
          </a:p>
        </p:txBody>
      </p:sp>
      <p:sp>
        <p:nvSpPr>
          <p:cNvPr id="81" name="Shape 82">
            <a:extLst>
              <a:ext uri="{FF2B5EF4-FFF2-40B4-BE49-F238E27FC236}">
                <a16:creationId xmlns:a16="http://schemas.microsoft.com/office/drawing/2014/main" id="{1E134EFD-0577-8E96-C53D-6C65FA519C80}"/>
              </a:ext>
            </a:extLst>
          </p:cNvPr>
          <p:cNvSpPr/>
          <p:nvPr/>
        </p:nvSpPr>
        <p:spPr>
          <a:xfrm>
            <a:off x="480060" y="4005072"/>
            <a:ext cx="48006" cy="4800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82" name="Text 83">
            <a:extLst>
              <a:ext uri="{FF2B5EF4-FFF2-40B4-BE49-F238E27FC236}">
                <a16:creationId xmlns:a16="http://schemas.microsoft.com/office/drawing/2014/main" id="{608F7846-5D6D-4935-5EF6-AF9293127586}"/>
              </a:ext>
            </a:extLst>
          </p:cNvPr>
          <p:cNvSpPr/>
          <p:nvPr/>
        </p:nvSpPr>
        <p:spPr>
          <a:xfrm>
            <a:off x="582930" y="3957066"/>
            <a:ext cx="2167128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 plenty of fuel and record start quantity.</a:t>
            </a:r>
            <a:endParaRPr lang="en-US" sz="698" dirty="0"/>
          </a:p>
        </p:txBody>
      </p:sp>
      <p:sp>
        <p:nvSpPr>
          <p:cNvPr id="83" name="Shape 84">
            <a:extLst>
              <a:ext uri="{FF2B5EF4-FFF2-40B4-BE49-F238E27FC236}">
                <a16:creationId xmlns:a16="http://schemas.microsoft.com/office/drawing/2014/main" id="{A121CD0B-F80D-F6B2-90BA-653B4773C120}"/>
              </a:ext>
            </a:extLst>
          </p:cNvPr>
          <p:cNvSpPr/>
          <p:nvPr/>
        </p:nvSpPr>
        <p:spPr>
          <a:xfrm>
            <a:off x="480060" y="4197096"/>
            <a:ext cx="48006" cy="48006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84" name="Text 85">
            <a:extLst>
              <a:ext uri="{FF2B5EF4-FFF2-40B4-BE49-F238E27FC236}">
                <a16:creationId xmlns:a16="http://schemas.microsoft.com/office/drawing/2014/main" id="{35D3B091-07B2-6FBF-DB0F-23C7F537CBE6}"/>
              </a:ext>
            </a:extLst>
          </p:cNvPr>
          <p:cNvSpPr/>
          <p:nvPr/>
        </p:nvSpPr>
        <p:spPr>
          <a:xfrm>
            <a:off x="582930" y="4149090"/>
            <a:ext cx="2167128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always takes priority over the exercise.</a:t>
            </a:r>
            <a:endParaRPr lang="en-US" sz="698" dirty="0"/>
          </a:p>
        </p:txBody>
      </p:sp>
      <p:sp>
        <p:nvSpPr>
          <p:cNvPr id="85" name="Shape 86">
            <a:extLst>
              <a:ext uri="{FF2B5EF4-FFF2-40B4-BE49-F238E27FC236}">
                <a16:creationId xmlns:a16="http://schemas.microsoft.com/office/drawing/2014/main" id="{4963B496-14E4-A711-C7CA-2E8EC6E7C94E}"/>
              </a:ext>
            </a:extLst>
          </p:cNvPr>
          <p:cNvSpPr/>
          <p:nvPr/>
        </p:nvSpPr>
        <p:spPr>
          <a:xfrm>
            <a:off x="2948940" y="3408426"/>
            <a:ext cx="2564892" cy="973836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B9CAD8"/>
            </a:solidFill>
            <a:prstDash val="solid"/>
          </a:ln>
          <a:effectLst/>
        </p:spPr>
      </p:sp>
      <p:sp>
        <p:nvSpPr>
          <p:cNvPr id="86" name="Shape 87">
            <a:extLst>
              <a:ext uri="{FF2B5EF4-FFF2-40B4-BE49-F238E27FC236}">
                <a16:creationId xmlns:a16="http://schemas.microsoft.com/office/drawing/2014/main" id="{48742945-F759-857F-E2A5-8D5C45A8F3C7}"/>
              </a:ext>
            </a:extLst>
          </p:cNvPr>
          <p:cNvSpPr/>
          <p:nvPr/>
        </p:nvSpPr>
        <p:spPr>
          <a:xfrm>
            <a:off x="2948940" y="3408426"/>
            <a:ext cx="82296" cy="973836"/>
          </a:xfrm>
          <a:prstGeom prst="rect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87" name="Shape 88">
            <a:extLst>
              <a:ext uri="{FF2B5EF4-FFF2-40B4-BE49-F238E27FC236}">
                <a16:creationId xmlns:a16="http://schemas.microsoft.com/office/drawing/2014/main" id="{F154B6C5-444A-51BB-8708-3CE23DB9AAED}"/>
              </a:ext>
            </a:extLst>
          </p:cNvPr>
          <p:cNvSpPr/>
          <p:nvPr/>
        </p:nvSpPr>
        <p:spPr>
          <a:xfrm>
            <a:off x="3051810" y="3504438"/>
            <a:ext cx="288036" cy="28803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88" name="Text 89">
            <a:extLst>
              <a:ext uri="{FF2B5EF4-FFF2-40B4-BE49-F238E27FC236}">
                <a16:creationId xmlns:a16="http://schemas.microsoft.com/office/drawing/2014/main" id="{8883892B-27C6-552B-54F7-3490BD3AE1A1}"/>
              </a:ext>
            </a:extLst>
          </p:cNvPr>
          <p:cNvSpPr/>
          <p:nvPr/>
        </p:nvSpPr>
        <p:spPr>
          <a:xfrm>
            <a:off x="3051810" y="3504438"/>
            <a:ext cx="288036" cy="2880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9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975" dirty="0"/>
          </a:p>
        </p:txBody>
      </p:sp>
      <p:sp>
        <p:nvSpPr>
          <p:cNvPr id="89" name="Text 90">
            <a:extLst>
              <a:ext uri="{FF2B5EF4-FFF2-40B4-BE49-F238E27FC236}">
                <a16:creationId xmlns:a16="http://schemas.microsoft.com/office/drawing/2014/main" id="{360E4C6E-5EDD-5450-3F24-AD34A90DD330}"/>
              </a:ext>
            </a:extLst>
          </p:cNvPr>
          <p:cNvSpPr/>
          <p:nvPr/>
        </p:nvSpPr>
        <p:spPr>
          <a:xfrm>
            <a:off x="3394710" y="3477006"/>
            <a:ext cx="2029968" cy="2331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ACTUALS</a:t>
            </a:r>
            <a:endParaRPr lang="en-US" sz="1050" dirty="0"/>
          </a:p>
        </p:txBody>
      </p:sp>
      <p:sp>
        <p:nvSpPr>
          <p:cNvPr id="90" name="Shape 91">
            <a:extLst>
              <a:ext uri="{FF2B5EF4-FFF2-40B4-BE49-F238E27FC236}">
                <a16:creationId xmlns:a16="http://schemas.microsoft.com/office/drawing/2014/main" id="{87E962D6-5792-B886-4423-CC5AC875207E}"/>
              </a:ext>
            </a:extLst>
          </p:cNvPr>
          <p:cNvSpPr/>
          <p:nvPr/>
        </p:nvSpPr>
        <p:spPr>
          <a:xfrm>
            <a:off x="3140964" y="3813048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91" name="Text 92">
            <a:extLst>
              <a:ext uri="{FF2B5EF4-FFF2-40B4-BE49-F238E27FC236}">
                <a16:creationId xmlns:a16="http://schemas.microsoft.com/office/drawing/2014/main" id="{EAC5588E-3108-3F47-633F-4D8A8B1B05F6}"/>
              </a:ext>
            </a:extLst>
          </p:cNvPr>
          <p:cNvSpPr/>
          <p:nvPr/>
        </p:nvSpPr>
        <p:spPr>
          <a:xfrm>
            <a:off x="3243834" y="3765042"/>
            <a:ext cx="2167128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leaving and joining circuit times.</a:t>
            </a:r>
            <a:endParaRPr lang="en-US" sz="698" dirty="0"/>
          </a:p>
        </p:txBody>
      </p:sp>
      <p:sp>
        <p:nvSpPr>
          <p:cNvPr id="92" name="Shape 93">
            <a:extLst>
              <a:ext uri="{FF2B5EF4-FFF2-40B4-BE49-F238E27FC236}">
                <a16:creationId xmlns:a16="http://schemas.microsoft.com/office/drawing/2014/main" id="{7B30F619-381F-68F5-5F75-F9D8DA70C6F6}"/>
              </a:ext>
            </a:extLst>
          </p:cNvPr>
          <p:cNvSpPr/>
          <p:nvPr/>
        </p:nvSpPr>
        <p:spPr>
          <a:xfrm>
            <a:off x="3140964" y="4005072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93" name="Text 94">
            <a:extLst>
              <a:ext uri="{FF2B5EF4-FFF2-40B4-BE49-F238E27FC236}">
                <a16:creationId xmlns:a16="http://schemas.microsoft.com/office/drawing/2014/main" id="{51A93F11-DD18-42E4-0B92-E06E2FE92953}"/>
              </a:ext>
            </a:extLst>
          </p:cNvPr>
          <p:cNvSpPr/>
          <p:nvPr/>
        </p:nvSpPr>
        <p:spPr>
          <a:xfrm>
            <a:off x="3243834" y="3957066"/>
            <a:ext cx="2167128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each specified waypoint time.</a:t>
            </a:r>
            <a:endParaRPr lang="en-US" sz="698" dirty="0"/>
          </a:p>
        </p:txBody>
      </p:sp>
      <p:sp>
        <p:nvSpPr>
          <p:cNvPr id="94" name="Shape 95">
            <a:extLst>
              <a:ext uri="{FF2B5EF4-FFF2-40B4-BE49-F238E27FC236}">
                <a16:creationId xmlns:a16="http://schemas.microsoft.com/office/drawing/2014/main" id="{5AD5AF97-A7A2-E604-00F2-60AF782DEC0D}"/>
              </a:ext>
            </a:extLst>
          </p:cNvPr>
          <p:cNvSpPr/>
          <p:nvPr/>
        </p:nvSpPr>
        <p:spPr>
          <a:xfrm>
            <a:off x="3140964" y="4197096"/>
            <a:ext cx="48006" cy="48006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95" name="Text 96">
            <a:extLst>
              <a:ext uri="{FF2B5EF4-FFF2-40B4-BE49-F238E27FC236}">
                <a16:creationId xmlns:a16="http://schemas.microsoft.com/office/drawing/2014/main" id="{A8414F99-1C61-66FB-67FC-146E1A99DE53}"/>
              </a:ext>
            </a:extLst>
          </p:cNvPr>
          <p:cNvSpPr/>
          <p:nvPr/>
        </p:nvSpPr>
        <p:spPr>
          <a:xfrm>
            <a:off x="3243834" y="4149090"/>
            <a:ext cx="2167128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 en-route fuel purchases and final fuel.</a:t>
            </a:r>
            <a:endParaRPr lang="en-US" sz="698" dirty="0"/>
          </a:p>
        </p:txBody>
      </p:sp>
      <p:sp>
        <p:nvSpPr>
          <p:cNvPr id="96" name="Shape 97">
            <a:extLst>
              <a:ext uri="{FF2B5EF4-FFF2-40B4-BE49-F238E27FC236}">
                <a16:creationId xmlns:a16="http://schemas.microsoft.com/office/drawing/2014/main" id="{B517DAE1-20F6-BE70-194D-916B3B7A1C6A}"/>
              </a:ext>
            </a:extLst>
          </p:cNvPr>
          <p:cNvSpPr/>
          <p:nvPr/>
        </p:nvSpPr>
        <p:spPr>
          <a:xfrm>
            <a:off x="5609844" y="3408426"/>
            <a:ext cx="3236976" cy="973836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B9CAD8"/>
            </a:solidFill>
            <a:prstDash val="solid"/>
          </a:ln>
          <a:effectLst/>
        </p:spPr>
      </p:sp>
      <p:sp>
        <p:nvSpPr>
          <p:cNvPr id="97" name="Shape 98">
            <a:extLst>
              <a:ext uri="{FF2B5EF4-FFF2-40B4-BE49-F238E27FC236}">
                <a16:creationId xmlns:a16="http://schemas.microsoft.com/office/drawing/2014/main" id="{45F9100A-A049-3429-4BF5-ADD2959D553A}"/>
              </a:ext>
            </a:extLst>
          </p:cNvPr>
          <p:cNvSpPr/>
          <p:nvPr/>
        </p:nvSpPr>
        <p:spPr>
          <a:xfrm>
            <a:off x="5609844" y="3408426"/>
            <a:ext cx="82296" cy="973836"/>
          </a:xfrm>
          <a:prstGeom prst="rect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98" name="Shape 99">
            <a:extLst>
              <a:ext uri="{FF2B5EF4-FFF2-40B4-BE49-F238E27FC236}">
                <a16:creationId xmlns:a16="http://schemas.microsoft.com/office/drawing/2014/main" id="{F1137507-EE73-87C7-0A5E-DAD9450D4842}"/>
              </a:ext>
            </a:extLst>
          </p:cNvPr>
          <p:cNvSpPr/>
          <p:nvPr/>
        </p:nvSpPr>
        <p:spPr>
          <a:xfrm>
            <a:off x="5712714" y="3504438"/>
            <a:ext cx="288036" cy="28803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99" name="Text 100">
            <a:extLst>
              <a:ext uri="{FF2B5EF4-FFF2-40B4-BE49-F238E27FC236}">
                <a16:creationId xmlns:a16="http://schemas.microsoft.com/office/drawing/2014/main" id="{00D76E07-4967-5A6C-7DF3-00C88763BB11}"/>
              </a:ext>
            </a:extLst>
          </p:cNvPr>
          <p:cNvSpPr/>
          <p:nvPr/>
        </p:nvSpPr>
        <p:spPr>
          <a:xfrm>
            <a:off x="5712714" y="3504438"/>
            <a:ext cx="288036" cy="2880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975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975" dirty="0"/>
          </a:p>
        </p:txBody>
      </p:sp>
      <p:sp>
        <p:nvSpPr>
          <p:cNvPr id="100" name="Text 101">
            <a:extLst>
              <a:ext uri="{FF2B5EF4-FFF2-40B4-BE49-F238E27FC236}">
                <a16:creationId xmlns:a16="http://schemas.microsoft.com/office/drawing/2014/main" id="{55E54103-FE36-B001-08DD-3C97C08DF156}"/>
              </a:ext>
            </a:extLst>
          </p:cNvPr>
          <p:cNvSpPr/>
          <p:nvPr/>
        </p:nvSpPr>
        <p:spPr>
          <a:xfrm>
            <a:off x="6055614" y="3477006"/>
            <a:ext cx="2702052" cy="2331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&amp; LEARN</a:t>
            </a:r>
            <a:endParaRPr lang="en-US" sz="1050" dirty="0"/>
          </a:p>
        </p:txBody>
      </p:sp>
      <p:sp>
        <p:nvSpPr>
          <p:cNvPr id="101" name="Shape 102">
            <a:extLst>
              <a:ext uri="{FF2B5EF4-FFF2-40B4-BE49-F238E27FC236}">
                <a16:creationId xmlns:a16="http://schemas.microsoft.com/office/drawing/2014/main" id="{25B8C1AB-E68B-09A5-D45A-5E4B83190F7E}"/>
              </a:ext>
            </a:extLst>
          </p:cNvPr>
          <p:cNvSpPr/>
          <p:nvPr/>
        </p:nvSpPr>
        <p:spPr>
          <a:xfrm>
            <a:off x="5801868" y="3813048"/>
            <a:ext cx="48006" cy="4800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102" name="Text 103">
            <a:extLst>
              <a:ext uri="{FF2B5EF4-FFF2-40B4-BE49-F238E27FC236}">
                <a16:creationId xmlns:a16="http://schemas.microsoft.com/office/drawing/2014/main" id="{FCD34732-2847-473D-E3A9-2455B59E928F}"/>
              </a:ext>
            </a:extLst>
          </p:cNvPr>
          <p:cNvSpPr/>
          <p:nvPr/>
        </p:nvSpPr>
        <p:spPr>
          <a:xfrm>
            <a:off x="5904738" y="3765042"/>
            <a:ext cx="2839212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planned journey time with actual time.</a:t>
            </a:r>
            <a:endParaRPr lang="en-US" sz="698" dirty="0"/>
          </a:p>
        </p:txBody>
      </p:sp>
      <p:sp>
        <p:nvSpPr>
          <p:cNvPr id="103" name="Shape 104">
            <a:extLst>
              <a:ext uri="{FF2B5EF4-FFF2-40B4-BE49-F238E27FC236}">
                <a16:creationId xmlns:a16="http://schemas.microsoft.com/office/drawing/2014/main" id="{5ACDB0AA-37F1-F055-C876-2368FA0B32EC}"/>
              </a:ext>
            </a:extLst>
          </p:cNvPr>
          <p:cNvSpPr/>
          <p:nvPr/>
        </p:nvSpPr>
        <p:spPr>
          <a:xfrm>
            <a:off x="5801868" y="4005072"/>
            <a:ext cx="48006" cy="4800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104" name="Text 105">
            <a:extLst>
              <a:ext uri="{FF2B5EF4-FFF2-40B4-BE49-F238E27FC236}">
                <a16:creationId xmlns:a16="http://schemas.microsoft.com/office/drawing/2014/main" id="{2E13BF8F-9DED-1FEB-809E-FFFF67ABBD9F}"/>
              </a:ext>
            </a:extLst>
          </p:cNvPr>
          <p:cNvSpPr/>
          <p:nvPr/>
        </p:nvSpPr>
        <p:spPr>
          <a:xfrm>
            <a:off x="5904738" y="3957066"/>
            <a:ext cx="2839212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planned fuel burn with actual fuel.</a:t>
            </a:r>
            <a:endParaRPr lang="en-US" sz="698" dirty="0"/>
          </a:p>
        </p:txBody>
      </p:sp>
      <p:sp>
        <p:nvSpPr>
          <p:cNvPr id="105" name="Shape 106">
            <a:extLst>
              <a:ext uri="{FF2B5EF4-FFF2-40B4-BE49-F238E27FC236}">
                <a16:creationId xmlns:a16="http://schemas.microsoft.com/office/drawing/2014/main" id="{828F1483-EBBA-ABA6-F987-095389866A8E}"/>
              </a:ext>
            </a:extLst>
          </p:cNvPr>
          <p:cNvSpPr/>
          <p:nvPr/>
        </p:nvSpPr>
        <p:spPr>
          <a:xfrm>
            <a:off x="5801868" y="4197096"/>
            <a:ext cx="48006" cy="48006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106" name="Text 107">
            <a:extLst>
              <a:ext uri="{FF2B5EF4-FFF2-40B4-BE49-F238E27FC236}">
                <a16:creationId xmlns:a16="http://schemas.microsoft.com/office/drawing/2014/main" id="{C1AF74F6-789D-31FC-32C1-1D7B5F12824A}"/>
              </a:ext>
            </a:extLst>
          </p:cNvPr>
          <p:cNvSpPr/>
          <p:nvPr/>
        </p:nvSpPr>
        <p:spPr>
          <a:xfrm>
            <a:off x="5904738" y="4149090"/>
            <a:ext cx="2839212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98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Adjust assumptions to improve the next plan.</a:t>
            </a:r>
            <a:endParaRPr lang="en-US" sz="698" dirty="0"/>
          </a:p>
        </p:txBody>
      </p:sp>
      <p:sp>
        <p:nvSpPr>
          <p:cNvPr id="107" name="Shape 108">
            <a:extLst>
              <a:ext uri="{FF2B5EF4-FFF2-40B4-BE49-F238E27FC236}">
                <a16:creationId xmlns:a16="http://schemas.microsoft.com/office/drawing/2014/main" id="{9B25D4CB-AE40-F61B-A8A9-9C7A492668AF}"/>
              </a:ext>
            </a:extLst>
          </p:cNvPr>
          <p:cNvSpPr/>
          <p:nvPr/>
        </p:nvSpPr>
        <p:spPr>
          <a:xfrm>
            <a:off x="2852928" y="3751326"/>
            <a:ext cx="96012" cy="219456"/>
          </a:xfrm>
          <a:prstGeom prst="chevron">
            <a:avLst/>
          </a:prstGeom>
          <a:solidFill>
            <a:srgbClr val="B9CAD8"/>
          </a:solidFill>
          <a:ln w="12700">
            <a:solidFill>
              <a:srgbClr val="B9CAD8"/>
            </a:solidFill>
            <a:prstDash val="solid"/>
          </a:ln>
        </p:spPr>
      </p:sp>
      <p:sp>
        <p:nvSpPr>
          <p:cNvPr id="108" name="Shape 109">
            <a:extLst>
              <a:ext uri="{FF2B5EF4-FFF2-40B4-BE49-F238E27FC236}">
                <a16:creationId xmlns:a16="http://schemas.microsoft.com/office/drawing/2014/main" id="{163D6107-7787-0A83-15DC-BF18D2653A10}"/>
              </a:ext>
            </a:extLst>
          </p:cNvPr>
          <p:cNvSpPr/>
          <p:nvPr/>
        </p:nvSpPr>
        <p:spPr>
          <a:xfrm>
            <a:off x="5513832" y="3751326"/>
            <a:ext cx="96012" cy="219456"/>
          </a:xfrm>
          <a:prstGeom prst="chevron">
            <a:avLst/>
          </a:prstGeom>
          <a:solidFill>
            <a:srgbClr val="B9CAD8"/>
          </a:solidFill>
          <a:ln w="12700">
            <a:solidFill>
              <a:srgbClr val="B9CAD8"/>
            </a:solidFill>
            <a:prstDash val="solid"/>
          </a:ln>
        </p:spPr>
      </p:sp>
      <p:sp>
        <p:nvSpPr>
          <p:cNvPr id="109" name="Shape 110">
            <a:extLst>
              <a:ext uri="{FF2B5EF4-FFF2-40B4-BE49-F238E27FC236}">
                <a16:creationId xmlns:a16="http://schemas.microsoft.com/office/drawing/2014/main" id="{D94AD7FC-BB85-576B-3C3B-B81C48B383BF}"/>
              </a:ext>
            </a:extLst>
          </p:cNvPr>
          <p:cNvSpPr/>
          <p:nvPr/>
        </p:nvSpPr>
        <p:spPr>
          <a:xfrm>
            <a:off x="288036" y="4546854"/>
            <a:ext cx="8558784" cy="987552"/>
          </a:xfrm>
          <a:prstGeom prst="roundRect">
            <a:avLst>
              <a:gd name="adj" fmla="val 5556"/>
            </a:avLst>
          </a:prstGeom>
          <a:solidFill>
            <a:srgbClr val="EAF3F8"/>
          </a:solidFill>
          <a:ln w="12700">
            <a:solidFill>
              <a:srgbClr val="A8C4D6"/>
            </a:solidFill>
            <a:prstDash val="solid"/>
          </a:ln>
        </p:spPr>
      </p:sp>
      <p:sp>
        <p:nvSpPr>
          <p:cNvPr id="110" name="Text 111">
            <a:extLst>
              <a:ext uri="{FF2B5EF4-FFF2-40B4-BE49-F238E27FC236}">
                <a16:creationId xmlns:a16="http://schemas.microsoft.com/office/drawing/2014/main" id="{13A1EB26-BCB7-0B82-2416-52E20BF65D4B}"/>
              </a:ext>
            </a:extLst>
          </p:cNvPr>
          <p:cNvSpPr/>
          <p:nvPr/>
        </p:nvSpPr>
        <p:spPr>
          <a:xfrm>
            <a:off x="452628" y="4642866"/>
            <a:ext cx="1495044" cy="1783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050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IN-FLIGHT DISCIPLINE</a:t>
            </a:r>
            <a:endParaRPr lang="en-US" sz="1050" dirty="0"/>
          </a:p>
        </p:txBody>
      </p:sp>
      <p:sp>
        <p:nvSpPr>
          <p:cNvPr id="111" name="Text 112">
            <a:extLst>
              <a:ext uri="{FF2B5EF4-FFF2-40B4-BE49-F238E27FC236}">
                <a16:creationId xmlns:a16="http://schemas.microsoft.com/office/drawing/2014/main" id="{BAF9C0F6-7278-BD2F-7B32-ADE0E5A5D223}"/>
              </a:ext>
            </a:extLst>
          </p:cNvPr>
          <p:cNvSpPr/>
          <p:nvPr/>
        </p:nvSpPr>
        <p:spPr>
          <a:xfrm>
            <a:off x="452628" y="4876038"/>
            <a:ext cx="1495044" cy="2057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825" b="1" dirty="0">
                <a:solidFill>
                  <a:srgbClr val="1877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ETA END on target</a:t>
            </a:r>
            <a:endParaRPr lang="en-US" sz="825" dirty="0"/>
          </a:p>
        </p:txBody>
      </p:sp>
      <p:sp>
        <p:nvSpPr>
          <p:cNvPr id="112" name="Text 113">
            <a:extLst>
              <a:ext uri="{FF2B5EF4-FFF2-40B4-BE49-F238E27FC236}">
                <a16:creationId xmlns:a16="http://schemas.microsoft.com/office/drawing/2014/main" id="{E2E6AE36-5DF7-8BE1-51C6-45469F23D661}"/>
              </a:ext>
            </a:extLst>
          </p:cNvPr>
          <p:cNvSpPr/>
          <p:nvPr/>
        </p:nvSpPr>
        <p:spPr>
          <a:xfrm>
            <a:off x="452628" y="5081778"/>
            <a:ext cx="1495044" cy="26060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75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airspeed thoughtfully rather than chasing every wind change.</a:t>
            </a:r>
            <a:endParaRPr lang="en-US" sz="675" dirty="0"/>
          </a:p>
        </p:txBody>
      </p:sp>
      <p:sp>
        <p:nvSpPr>
          <p:cNvPr id="113" name="Shape 114">
            <a:extLst>
              <a:ext uri="{FF2B5EF4-FFF2-40B4-BE49-F238E27FC236}">
                <a16:creationId xmlns:a16="http://schemas.microsoft.com/office/drawing/2014/main" id="{8FDF2929-8984-B0CA-FF7B-9976818EF44D}"/>
              </a:ext>
            </a:extLst>
          </p:cNvPr>
          <p:cNvSpPr/>
          <p:nvPr/>
        </p:nvSpPr>
        <p:spPr>
          <a:xfrm>
            <a:off x="2139696" y="4697730"/>
            <a:ext cx="1933956" cy="6172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114" name="Shape 115">
            <a:extLst>
              <a:ext uri="{FF2B5EF4-FFF2-40B4-BE49-F238E27FC236}">
                <a16:creationId xmlns:a16="http://schemas.microsoft.com/office/drawing/2014/main" id="{6C28EB30-57D4-BD19-9F13-D955851AD3A5}"/>
              </a:ext>
            </a:extLst>
          </p:cNvPr>
          <p:cNvSpPr/>
          <p:nvPr/>
        </p:nvSpPr>
        <p:spPr>
          <a:xfrm>
            <a:off x="2221992" y="4848606"/>
            <a:ext cx="315468" cy="315468"/>
          </a:xfrm>
          <a:prstGeom prst="ellipse">
            <a:avLst/>
          </a:prstGeom>
          <a:solidFill>
            <a:srgbClr val="1877B8"/>
          </a:solidFill>
          <a:ln w="12700">
            <a:solidFill>
              <a:srgbClr val="1877B8"/>
            </a:solidFill>
            <a:prstDash val="solid"/>
          </a:ln>
        </p:spPr>
      </p:sp>
      <p:sp>
        <p:nvSpPr>
          <p:cNvPr id="115" name="Text 116">
            <a:extLst>
              <a:ext uri="{FF2B5EF4-FFF2-40B4-BE49-F238E27FC236}">
                <a16:creationId xmlns:a16="http://schemas.microsoft.com/office/drawing/2014/main" id="{E8A59158-A79D-7F97-3F5B-38A26F8CF2FF}"/>
              </a:ext>
            </a:extLst>
          </p:cNvPr>
          <p:cNvSpPr/>
          <p:nvPr/>
        </p:nvSpPr>
        <p:spPr>
          <a:xfrm>
            <a:off x="2221992" y="4848606"/>
            <a:ext cx="315468" cy="3154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endParaRPr lang="en-US" sz="1050" dirty="0"/>
          </a:p>
        </p:txBody>
      </p:sp>
      <p:sp>
        <p:nvSpPr>
          <p:cNvPr id="116" name="Text 117">
            <a:extLst>
              <a:ext uri="{FF2B5EF4-FFF2-40B4-BE49-F238E27FC236}">
                <a16:creationId xmlns:a16="http://schemas.microsoft.com/office/drawing/2014/main" id="{0EFCC3DE-10BB-4F2D-76A4-85C9DEF7F96B}"/>
              </a:ext>
            </a:extLst>
          </p:cNvPr>
          <p:cNvSpPr/>
          <p:nvPr/>
        </p:nvSpPr>
        <p:spPr>
          <a:xfrm>
            <a:off x="2606040" y="4752594"/>
            <a:ext cx="1289304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750" b="1" dirty="0">
                <a:solidFill>
                  <a:srgbClr val="1877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</a:t>
            </a:r>
            <a:endParaRPr lang="en-US" sz="750" dirty="0"/>
          </a:p>
        </p:txBody>
      </p:sp>
      <p:sp>
        <p:nvSpPr>
          <p:cNvPr id="117" name="Text 118">
            <a:extLst>
              <a:ext uri="{FF2B5EF4-FFF2-40B4-BE49-F238E27FC236}">
                <a16:creationId xmlns:a16="http://schemas.microsoft.com/office/drawing/2014/main" id="{704CB7DD-B262-8343-A509-E074C0AE7948}"/>
              </a:ext>
            </a:extLst>
          </p:cNvPr>
          <p:cNvSpPr/>
          <p:nvPr/>
        </p:nvSpPr>
        <p:spPr>
          <a:xfrm>
            <a:off x="2606040" y="4896612"/>
            <a:ext cx="13030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735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Actual vs planned</a:t>
            </a:r>
            <a:endParaRPr lang="en-US" sz="735" dirty="0"/>
          </a:p>
        </p:txBody>
      </p:sp>
      <p:sp>
        <p:nvSpPr>
          <p:cNvPr id="118" name="Text 119">
            <a:extLst>
              <a:ext uri="{FF2B5EF4-FFF2-40B4-BE49-F238E27FC236}">
                <a16:creationId xmlns:a16="http://schemas.microsoft.com/office/drawing/2014/main" id="{98A153CC-89EF-E065-54E8-5E0F4D972D4E}"/>
              </a:ext>
            </a:extLst>
          </p:cNvPr>
          <p:cNvSpPr/>
          <p:nvPr/>
        </p:nvSpPr>
        <p:spPr>
          <a:xfrm>
            <a:off x="2606040" y="5068062"/>
            <a:ext cx="1309878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15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exits • waypoints • arrivals</a:t>
            </a:r>
            <a:endParaRPr lang="en-US" sz="615" dirty="0"/>
          </a:p>
        </p:txBody>
      </p:sp>
      <p:sp>
        <p:nvSpPr>
          <p:cNvPr id="119" name="Shape 120">
            <a:extLst>
              <a:ext uri="{FF2B5EF4-FFF2-40B4-BE49-F238E27FC236}">
                <a16:creationId xmlns:a16="http://schemas.microsoft.com/office/drawing/2014/main" id="{D01CC6FC-E111-D079-E563-E7BFEA511140}"/>
              </a:ext>
            </a:extLst>
          </p:cNvPr>
          <p:cNvSpPr/>
          <p:nvPr/>
        </p:nvSpPr>
        <p:spPr>
          <a:xfrm>
            <a:off x="4251960" y="4697730"/>
            <a:ext cx="1933956" cy="6172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120" name="Shape 121">
            <a:extLst>
              <a:ext uri="{FF2B5EF4-FFF2-40B4-BE49-F238E27FC236}">
                <a16:creationId xmlns:a16="http://schemas.microsoft.com/office/drawing/2014/main" id="{DBD50B69-6FBD-0CC0-60AC-2224D3DA1339}"/>
              </a:ext>
            </a:extLst>
          </p:cNvPr>
          <p:cNvSpPr/>
          <p:nvPr/>
        </p:nvSpPr>
        <p:spPr>
          <a:xfrm>
            <a:off x="4334256" y="4848606"/>
            <a:ext cx="315468" cy="315468"/>
          </a:xfrm>
          <a:prstGeom prst="ellipse">
            <a:avLst/>
          </a:prstGeom>
          <a:solidFill>
            <a:srgbClr val="E58B2A"/>
          </a:solidFill>
          <a:ln w="12700">
            <a:solidFill>
              <a:srgbClr val="E58B2A"/>
            </a:solidFill>
            <a:prstDash val="solid"/>
          </a:ln>
        </p:spPr>
      </p:sp>
      <p:sp>
        <p:nvSpPr>
          <p:cNvPr id="121" name="Text 122">
            <a:extLst>
              <a:ext uri="{FF2B5EF4-FFF2-40B4-BE49-F238E27FC236}">
                <a16:creationId xmlns:a16="http://schemas.microsoft.com/office/drawing/2014/main" id="{F94809FC-AEA2-178A-0B87-4807ACC1D1DC}"/>
              </a:ext>
            </a:extLst>
          </p:cNvPr>
          <p:cNvSpPr/>
          <p:nvPr/>
        </p:nvSpPr>
        <p:spPr>
          <a:xfrm>
            <a:off x="4334256" y="4848606"/>
            <a:ext cx="315468" cy="3154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</a:t>
            </a:r>
            <a:endParaRPr lang="en-US" sz="1050" dirty="0"/>
          </a:p>
        </p:txBody>
      </p:sp>
      <p:sp>
        <p:nvSpPr>
          <p:cNvPr id="122" name="Text 123">
            <a:extLst>
              <a:ext uri="{FF2B5EF4-FFF2-40B4-BE49-F238E27FC236}">
                <a16:creationId xmlns:a16="http://schemas.microsoft.com/office/drawing/2014/main" id="{40E8F21F-1F6D-9880-59C5-A0D98B0530E9}"/>
              </a:ext>
            </a:extLst>
          </p:cNvPr>
          <p:cNvSpPr/>
          <p:nvPr/>
        </p:nvSpPr>
        <p:spPr>
          <a:xfrm>
            <a:off x="4718304" y="4752594"/>
            <a:ext cx="1289304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750" b="1" dirty="0">
                <a:solidFill>
                  <a:srgbClr val="E5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FUEL</a:t>
            </a:r>
            <a:endParaRPr lang="en-US" sz="750" dirty="0"/>
          </a:p>
        </p:txBody>
      </p:sp>
      <p:sp>
        <p:nvSpPr>
          <p:cNvPr id="123" name="Text 124">
            <a:extLst>
              <a:ext uri="{FF2B5EF4-FFF2-40B4-BE49-F238E27FC236}">
                <a16:creationId xmlns:a16="http://schemas.microsoft.com/office/drawing/2014/main" id="{37CC1F90-7645-31B4-AC5C-5789E7C4C092}"/>
              </a:ext>
            </a:extLst>
          </p:cNvPr>
          <p:cNvSpPr/>
          <p:nvPr/>
        </p:nvSpPr>
        <p:spPr>
          <a:xfrm>
            <a:off x="4718304" y="4896612"/>
            <a:ext cx="13030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735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+ purchases − finish</a:t>
            </a:r>
            <a:endParaRPr lang="en-US" sz="735" dirty="0"/>
          </a:p>
        </p:txBody>
      </p:sp>
      <p:sp>
        <p:nvSpPr>
          <p:cNvPr id="124" name="Text 125">
            <a:extLst>
              <a:ext uri="{FF2B5EF4-FFF2-40B4-BE49-F238E27FC236}">
                <a16:creationId xmlns:a16="http://schemas.microsoft.com/office/drawing/2014/main" id="{3A00F7C4-C153-5CC4-64C4-A06A09A1737B}"/>
              </a:ext>
            </a:extLst>
          </p:cNvPr>
          <p:cNvSpPr/>
          <p:nvPr/>
        </p:nvSpPr>
        <p:spPr>
          <a:xfrm>
            <a:off x="4718304" y="5068062"/>
            <a:ext cx="1309878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r>
              <a:rPr lang="en-US" sz="615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Include taxi, take-off and landing circuit</a:t>
            </a:r>
            <a:endParaRPr lang="en-US" sz="615" dirty="0"/>
          </a:p>
        </p:txBody>
      </p:sp>
      <p:sp>
        <p:nvSpPr>
          <p:cNvPr id="125" name="Shape 126">
            <a:extLst>
              <a:ext uri="{FF2B5EF4-FFF2-40B4-BE49-F238E27FC236}">
                <a16:creationId xmlns:a16="http://schemas.microsoft.com/office/drawing/2014/main" id="{7108A922-EACE-DBCE-CAA2-5723DBA43134}"/>
              </a:ext>
            </a:extLst>
          </p:cNvPr>
          <p:cNvSpPr/>
          <p:nvPr/>
        </p:nvSpPr>
        <p:spPr>
          <a:xfrm>
            <a:off x="6364224" y="4697730"/>
            <a:ext cx="1933956" cy="61722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126" name="Shape 127">
            <a:extLst>
              <a:ext uri="{FF2B5EF4-FFF2-40B4-BE49-F238E27FC236}">
                <a16:creationId xmlns:a16="http://schemas.microsoft.com/office/drawing/2014/main" id="{FFA2BE14-8F84-9812-C013-1EE90D2EEE2C}"/>
              </a:ext>
            </a:extLst>
          </p:cNvPr>
          <p:cNvSpPr/>
          <p:nvPr/>
        </p:nvSpPr>
        <p:spPr>
          <a:xfrm>
            <a:off x="6446520" y="4848606"/>
            <a:ext cx="315468" cy="315468"/>
          </a:xfrm>
          <a:prstGeom prst="ellipse">
            <a:avLst/>
          </a:prstGeom>
          <a:solidFill>
            <a:srgbClr val="3E9B73"/>
          </a:solidFill>
          <a:ln w="12700">
            <a:solidFill>
              <a:srgbClr val="3E9B73"/>
            </a:solidFill>
            <a:prstDash val="solid"/>
          </a:ln>
        </p:spPr>
      </p:sp>
      <p:sp>
        <p:nvSpPr>
          <p:cNvPr id="127" name="Text 128">
            <a:extLst>
              <a:ext uri="{FF2B5EF4-FFF2-40B4-BE49-F238E27FC236}">
                <a16:creationId xmlns:a16="http://schemas.microsoft.com/office/drawing/2014/main" id="{1F295E49-1D46-AF11-4B0C-1424DB6DB9EB}"/>
              </a:ext>
            </a:extLst>
          </p:cNvPr>
          <p:cNvSpPr/>
          <p:nvPr/>
        </p:nvSpPr>
        <p:spPr>
          <a:xfrm>
            <a:off x="6446520" y="4848606"/>
            <a:ext cx="315468" cy="3154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</a:t>
            </a:r>
            <a:endParaRPr lang="en-US" sz="1050" dirty="0"/>
          </a:p>
        </p:txBody>
      </p:sp>
      <p:sp>
        <p:nvSpPr>
          <p:cNvPr id="128" name="Text 129">
            <a:extLst>
              <a:ext uri="{FF2B5EF4-FFF2-40B4-BE49-F238E27FC236}">
                <a16:creationId xmlns:a16="http://schemas.microsoft.com/office/drawing/2014/main" id="{39F07FB6-CDC4-4725-BDEA-91A8988EB1B5}"/>
              </a:ext>
            </a:extLst>
          </p:cNvPr>
          <p:cNvSpPr/>
          <p:nvPr/>
        </p:nvSpPr>
        <p:spPr>
          <a:xfrm>
            <a:off x="6830568" y="4752594"/>
            <a:ext cx="1289304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750" b="1" dirty="0">
                <a:solidFill>
                  <a:srgbClr val="3E9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</a:t>
            </a:r>
            <a:endParaRPr lang="en-US" sz="750" dirty="0"/>
          </a:p>
        </p:txBody>
      </p:sp>
      <p:sp>
        <p:nvSpPr>
          <p:cNvPr id="129" name="Text 130">
            <a:extLst>
              <a:ext uri="{FF2B5EF4-FFF2-40B4-BE49-F238E27FC236}">
                <a16:creationId xmlns:a16="http://schemas.microsoft.com/office/drawing/2014/main" id="{BB366E18-CE56-6A15-B102-3B70050E09AD}"/>
              </a:ext>
            </a:extLst>
          </p:cNvPr>
          <p:cNvSpPr/>
          <p:nvPr/>
        </p:nvSpPr>
        <p:spPr>
          <a:xfrm>
            <a:off x="6830568" y="4896612"/>
            <a:ext cx="1303020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735" b="1" dirty="0">
                <a:solidFill>
                  <a:srgbClr val="1732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Always overrides the plan</a:t>
            </a:r>
            <a:endParaRPr lang="en-US" sz="735" dirty="0"/>
          </a:p>
        </p:txBody>
      </p:sp>
      <p:sp>
        <p:nvSpPr>
          <p:cNvPr id="130" name="Text 131">
            <a:extLst>
              <a:ext uri="{FF2B5EF4-FFF2-40B4-BE49-F238E27FC236}">
                <a16:creationId xmlns:a16="http://schemas.microsoft.com/office/drawing/2014/main" id="{62D45A4E-D187-E05A-BFF2-3B093083FA30}"/>
              </a:ext>
            </a:extLst>
          </p:cNvPr>
          <p:cNvSpPr/>
          <p:nvPr/>
        </p:nvSpPr>
        <p:spPr>
          <a:xfrm>
            <a:off x="6830568" y="5068062"/>
            <a:ext cx="1309878" cy="1645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615" dirty="0">
                <a:solidFill>
                  <a:srgbClr val="5E71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Weather • aircraft • pilot • fuel margins</a:t>
            </a:r>
            <a:endParaRPr lang="en-US" sz="615" dirty="0"/>
          </a:p>
        </p:txBody>
      </p:sp>
      <p:sp>
        <p:nvSpPr>
          <p:cNvPr id="131" name="Text 2">
            <a:extLst>
              <a:ext uri="{FF2B5EF4-FFF2-40B4-BE49-F238E27FC236}">
                <a16:creationId xmlns:a16="http://schemas.microsoft.com/office/drawing/2014/main" id="{AA7C55C7-AE55-EF71-F0E6-6E50D7E486EE}"/>
              </a:ext>
            </a:extLst>
          </p:cNvPr>
          <p:cNvSpPr/>
          <p:nvPr/>
        </p:nvSpPr>
        <p:spPr>
          <a:xfrm>
            <a:off x="453463" y="1053936"/>
            <a:ext cx="6035040" cy="137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r>
              <a:rPr lang="en-US" sz="1200" dirty="0">
                <a:latin typeface="Aptos" pitchFamily="34" charset="0"/>
                <a:ea typeface="Aptos" pitchFamily="34" charset="-122"/>
                <a:cs typeface="Aptos" pitchFamily="34" charset="-120"/>
              </a:rPr>
              <a:t>Plan accurately  •  Fly safely  •  Record evidence  •  Learn from actuals</a:t>
            </a:r>
            <a:endParaRPr lang="en-US" sz="1200" dirty="0"/>
          </a:p>
        </p:txBody>
      </p:sp>
      <p:sp>
        <p:nvSpPr>
          <p:cNvPr id="133" name="Shape 3">
            <a:extLst>
              <a:ext uri="{FF2B5EF4-FFF2-40B4-BE49-F238E27FC236}">
                <a16:creationId xmlns:a16="http://schemas.microsoft.com/office/drawing/2014/main" id="{48F7D72E-A306-9170-C96F-E3EBCEEF55EE}"/>
              </a:ext>
            </a:extLst>
          </p:cNvPr>
          <p:cNvSpPr/>
          <p:nvPr/>
        </p:nvSpPr>
        <p:spPr>
          <a:xfrm>
            <a:off x="7221474" y="966978"/>
            <a:ext cx="1611630" cy="288036"/>
          </a:xfrm>
          <a:prstGeom prst="roundRect">
            <a:avLst>
              <a:gd name="adj" fmla="val 42857"/>
            </a:avLst>
          </a:prstGeom>
          <a:solidFill>
            <a:srgbClr val="F3C443"/>
          </a:solidFill>
          <a:ln w="12700">
            <a:solidFill>
              <a:srgbClr val="F3C443"/>
            </a:solidFill>
            <a:prstDash val="solid"/>
          </a:ln>
        </p:spPr>
      </p:sp>
      <p:sp>
        <p:nvSpPr>
          <p:cNvPr id="134" name="Text 4">
            <a:extLst>
              <a:ext uri="{FF2B5EF4-FFF2-40B4-BE49-F238E27FC236}">
                <a16:creationId xmlns:a16="http://schemas.microsoft.com/office/drawing/2014/main" id="{5F9A4A1D-EC8B-FDEE-B74A-E57C8D173510}"/>
              </a:ext>
            </a:extLst>
          </p:cNvPr>
          <p:cNvSpPr/>
          <p:nvPr/>
        </p:nvSpPr>
        <p:spPr>
          <a:xfrm>
            <a:off x="7276338" y="987552"/>
            <a:ext cx="1501902" cy="21945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825" b="1" dirty="0">
                <a:solidFill>
                  <a:srgbClr val="0D2B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 →  FLY  →  IMPROVE</a:t>
            </a:r>
            <a:endParaRPr lang="en-US" sz="825" dirty="0"/>
          </a:p>
        </p:txBody>
      </p:sp>
    </p:spTree>
    <p:extLst>
      <p:ext uri="{BB962C8B-B14F-4D97-AF65-F5344CB8AC3E}">
        <p14:creationId xmlns:p14="http://schemas.microsoft.com/office/powerpoint/2010/main" val="2088113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2B74C-3A52-FBFA-A56F-E0977C3B1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Criteria for Wings Navigation</a:t>
            </a:r>
          </a:p>
        </p:txBody>
      </p:sp>
      <p:sp>
        <p:nvSpPr>
          <p:cNvPr id="3" name="Subtitle 3">
            <a:extLst>
              <a:ext uri="{FF2B5EF4-FFF2-40B4-BE49-F238E27FC236}">
                <a16:creationId xmlns:a16="http://schemas.microsoft.com/office/drawing/2014/main" id="{B99718DE-4A82-2E83-8631-75A743A13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28719"/>
            <a:ext cx="8003232" cy="4276545"/>
          </a:xfrm>
        </p:spPr>
        <p:txBody>
          <a:bodyPr>
            <a:normAutofit fontScale="92500" lnSpcReduction="10000"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2"/>
              </a:buBlip>
            </a:pPr>
            <a:r>
              <a:rPr lang="en-GB" dirty="0">
                <a:solidFill>
                  <a:schemeClr val="tx1"/>
                </a:solidFill>
              </a:rPr>
              <a:t>Criteria for each level of award: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2"/>
              </a:buBlip>
            </a:pPr>
            <a:endParaRPr lang="en-GB" dirty="0">
              <a:solidFill>
                <a:schemeClr val="tx1"/>
              </a:solidFill>
            </a:endParaRPr>
          </a:p>
          <a:p>
            <a:pPr marL="808650" lvl="1" indent="-180000" algn="l">
              <a:lnSpc>
                <a:spcPct val="107000"/>
              </a:lnSpc>
              <a:buSzPct val="100000"/>
              <a:buBlip>
                <a:blip r:embed="rId2"/>
              </a:buBlip>
            </a:pPr>
            <a:r>
              <a:rPr lang="en-GB" dirty="0">
                <a:solidFill>
                  <a:schemeClr val="tx1"/>
                </a:solidFill>
              </a:rPr>
              <a:t>Bronze		≥ 100nm flight, ≥ 1 land-away, 1 day</a:t>
            </a:r>
          </a:p>
          <a:p>
            <a:pPr marL="808650" lvl="1" indent="-180000" algn="l">
              <a:lnSpc>
                <a:spcPct val="107000"/>
              </a:lnSpc>
              <a:buSzPct val="100000"/>
              <a:buBlip>
                <a:blip r:embed="rId2"/>
              </a:buBlip>
            </a:pPr>
            <a:r>
              <a:rPr lang="en-GB" dirty="0">
                <a:solidFill>
                  <a:schemeClr val="tx1"/>
                </a:solidFill>
              </a:rPr>
              <a:t>Silver		≥ 200nm flight, ≥ 2 land-away, ≤ 2 days</a:t>
            </a:r>
          </a:p>
          <a:p>
            <a:pPr marL="808650" lvl="1" indent="-180000" algn="l">
              <a:lnSpc>
                <a:spcPct val="107000"/>
              </a:lnSpc>
              <a:buSzPct val="100000"/>
              <a:buBlip>
                <a:blip r:embed="rId2"/>
              </a:buBlip>
            </a:pPr>
            <a:r>
              <a:rPr lang="en-GB" dirty="0">
                <a:solidFill>
                  <a:schemeClr val="tx1"/>
                </a:solidFill>
              </a:rPr>
              <a:t>Gold		≥ 300nm flight, ≥ 3 land-away, ≤ 3 days</a:t>
            </a:r>
          </a:p>
          <a:p>
            <a:pPr marL="808650" lvl="1" indent="-180000" algn="l">
              <a:lnSpc>
                <a:spcPct val="107000"/>
              </a:lnSpc>
              <a:buSzPct val="100000"/>
              <a:buBlip>
                <a:blip r:embed="rId2"/>
              </a:buBlip>
            </a:pPr>
            <a:r>
              <a:rPr lang="en-GB" dirty="0">
                <a:solidFill>
                  <a:schemeClr val="tx1"/>
                </a:solidFill>
              </a:rPr>
              <a:t>Diamond		≥ 500nm flight, ≥ 5 land-away, ≤ 5 days</a:t>
            </a:r>
          </a:p>
          <a:p>
            <a:pPr marL="808650" lvl="1" indent="-180000">
              <a:lnSpc>
                <a:spcPct val="107000"/>
              </a:lnSpc>
              <a:buSzPct val="100000"/>
              <a:buBlip>
                <a:blip r:embed="rId2"/>
              </a:buBlip>
            </a:pP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107000"/>
              </a:lnSpc>
              <a:buSzPct val="100000"/>
            </a:pPr>
            <a:r>
              <a:rPr lang="en-GB" dirty="0">
                <a:solidFill>
                  <a:schemeClr val="tx1"/>
                </a:solidFill>
              </a:rPr>
              <a:t>Plan and execute:	</a:t>
            </a:r>
            <a:r>
              <a:rPr lang="en-GB" u="sng" dirty="0">
                <a:solidFill>
                  <a:schemeClr val="tx1"/>
                </a:solidFill>
              </a:rPr>
              <a:t>total</a:t>
            </a:r>
            <a:r>
              <a:rPr lang="en-GB" dirty="0">
                <a:solidFill>
                  <a:schemeClr val="tx1"/>
                </a:solidFill>
              </a:rPr>
              <a:t> fuel burn within +/- 20%</a:t>
            </a:r>
          </a:p>
          <a:p>
            <a:pPr>
              <a:lnSpc>
                <a:spcPct val="107000"/>
              </a:lnSpc>
              <a:buSzPct val="100000"/>
            </a:pPr>
            <a:r>
              <a:rPr lang="en-GB" dirty="0">
                <a:solidFill>
                  <a:schemeClr val="tx1"/>
                </a:solidFill>
              </a:rPr>
              <a:t>			 </a:t>
            </a:r>
            <a:r>
              <a:rPr lang="en-GB" u="sng" dirty="0">
                <a:solidFill>
                  <a:schemeClr val="tx1"/>
                </a:solidFill>
              </a:rPr>
              <a:t>total</a:t>
            </a:r>
            <a:r>
              <a:rPr lang="en-GB" dirty="0">
                <a:solidFill>
                  <a:schemeClr val="tx1"/>
                </a:solidFill>
              </a:rPr>
              <a:t> journey time within +/- 20%</a:t>
            </a:r>
          </a:p>
          <a:p>
            <a:pPr>
              <a:lnSpc>
                <a:spcPct val="107000"/>
              </a:lnSpc>
              <a:buSzPct val="100000"/>
            </a:pPr>
            <a:endParaRPr lang="en-GB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2"/>
              </a:buBlip>
            </a:pPr>
            <a:r>
              <a:rPr lang="en-GB" dirty="0">
                <a:solidFill>
                  <a:schemeClr val="tx1"/>
                </a:solidFill>
              </a:rPr>
              <a:t>Fuel burn must allow for taxi / </a:t>
            </a:r>
            <a:r>
              <a:rPr lang="en-GB" dirty="0" err="1">
                <a:solidFill>
                  <a:schemeClr val="tx1"/>
                </a:solidFill>
              </a:rPr>
              <a:t>takeoff</a:t>
            </a:r>
            <a:r>
              <a:rPr lang="en-GB" dirty="0">
                <a:solidFill>
                  <a:schemeClr val="tx1"/>
                </a:solidFill>
              </a:rPr>
              <a:t> / circuits / landing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2"/>
              </a:buBlip>
            </a:pPr>
            <a:endParaRPr lang="en-GB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2"/>
              </a:buBlip>
            </a:pPr>
            <a:r>
              <a:rPr lang="en-GB" dirty="0">
                <a:solidFill>
                  <a:schemeClr val="tx1"/>
                </a:solidFill>
              </a:rPr>
              <a:t>Journey time is just between airfields &amp; waypoints</a:t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  <a:p>
            <a:pPr marL="914400" lvl="1" indent="-285750" algn="l">
              <a:buBlip>
                <a:blip r:embed="rId2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573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Getting started</a:t>
            </a:r>
            <a:endParaRPr lang="en-GB" dirty="0">
              <a:latin typeface="Zona Pro" panose="02010A03040002020004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AD3B09-D8CA-97FD-8FA0-A98FA321C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63" y="90872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6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Initial plan, no landings yet</a:t>
            </a:r>
            <a:endParaRPr lang="en-GB" dirty="0">
              <a:latin typeface="Zona Pro" panose="02010A03040002020004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C18E0C-BDD4-CB0D-77DA-5B1688FE5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94" y="1412776"/>
            <a:ext cx="4137829" cy="48032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BB5FB6-B940-D900-6D85-8DA9C46D5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420" y="1412776"/>
            <a:ext cx="2599354" cy="4659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A0ABFB-130B-9D28-B5D9-4ABADE36CC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634" y="2071719"/>
            <a:ext cx="1329247" cy="422717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3EB380D-55F5-4AB3-7CF4-C7CCC8863F74}"/>
              </a:ext>
            </a:extLst>
          </p:cNvPr>
          <p:cNvSpPr/>
          <p:nvPr/>
        </p:nvSpPr>
        <p:spPr>
          <a:xfrm>
            <a:off x="7164288" y="6071996"/>
            <a:ext cx="576064" cy="2268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44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Add in land-aways and times</a:t>
            </a:r>
            <a:endParaRPr lang="en-GB" dirty="0">
              <a:latin typeface="Zona Pro" panose="02010A03040002020004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7AAF4E-A4BC-F0DF-23B7-7FC7DE388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10" y="908720"/>
            <a:ext cx="8242380" cy="54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354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0D4CA0-0684-3BDD-E8DA-EB0C9D533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59" y="1340768"/>
            <a:ext cx="7720457" cy="50405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Running the numbers</a:t>
            </a:r>
            <a:endParaRPr lang="en-GB" dirty="0">
              <a:latin typeface="Zona Pro" panose="02010A030400020200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A7B124-2F19-4443-ACF6-E01EF657ED1D}"/>
              </a:ext>
            </a:extLst>
          </p:cNvPr>
          <p:cNvSpPr txBox="1"/>
          <p:nvPr/>
        </p:nvSpPr>
        <p:spPr>
          <a:xfrm>
            <a:off x="2987824" y="4149080"/>
            <a:ext cx="252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EF5D2"/>
                </a:highlight>
                <a:uLnTx/>
                <a:uFillTx/>
                <a:latin typeface="Montserrat" panose="00000500000000000000" pitchFamily="2" charset="0"/>
                <a:sym typeface="Rockwell"/>
              </a:rPr>
              <a:t>Distances and times taken straight from the PLOG</a:t>
            </a:r>
            <a:endParaRPr lang="en-GB" sz="1200" b="1" dirty="0">
              <a:solidFill>
                <a:srgbClr val="0070C0"/>
              </a:solidFill>
              <a:highlight>
                <a:srgbClr val="FEF5D2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7190D4-BE70-A7B8-9D35-909F9ED64C54}"/>
              </a:ext>
            </a:extLst>
          </p:cNvPr>
          <p:cNvSpPr txBox="1"/>
          <p:nvPr/>
        </p:nvSpPr>
        <p:spPr>
          <a:xfrm>
            <a:off x="6300192" y="6021288"/>
            <a:ext cx="252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EF5D2"/>
                </a:highlight>
                <a:uLnTx/>
                <a:uFillTx/>
                <a:latin typeface="Montserrat" panose="00000500000000000000" pitchFamily="2" charset="0"/>
                <a:sym typeface="Rockwell"/>
              </a:rPr>
              <a:t>You can print this out and fill in as you do the flights</a:t>
            </a:r>
            <a:endParaRPr lang="en-GB" sz="1200" b="1" dirty="0">
              <a:solidFill>
                <a:srgbClr val="0070C0"/>
              </a:solidFill>
              <a:highlight>
                <a:srgbClr val="FEF5D2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A2B347-8FC2-3AF0-0567-657C5EBC9E75}"/>
              </a:ext>
            </a:extLst>
          </p:cNvPr>
          <p:cNvSpPr txBox="1"/>
          <p:nvPr/>
        </p:nvSpPr>
        <p:spPr>
          <a:xfrm>
            <a:off x="1635442" y="2780928"/>
            <a:ext cx="2520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EF5D2"/>
                </a:highlight>
                <a:uLnTx/>
                <a:uFillTx/>
                <a:latin typeface="Montserrat" panose="00000500000000000000" pitchFamily="2" charset="0"/>
                <a:sym typeface="Rockwell"/>
              </a:rPr>
              <a:t>Specified waypoints highlighted</a:t>
            </a:r>
            <a:endParaRPr lang="en-GB" sz="1200" b="1" dirty="0">
              <a:solidFill>
                <a:srgbClr val="0070C0"/>
              </a:solidFill>
              <a:highlight>
                <a:srgbClr val="FEF5D2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63953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Record the plan</a:t>
            </a:r>
            <a:endParaRPr lang="en-GB" dirty="0">
              <a:latin typeface="Zona Pro" panose="02010A03040002020004" pitchFamily="50" charset="0"/>
            </a:endParaRPr>
          </a:p>
        </p:txBody>
      </p:sp>
      <p:sp>
        <p:nvSpPr>
          <p:cNvPr id="4" name="Google Shape;119;p4">
            <a:extLst>
              <a:ext uri="{FF2B5EF4-FFF2-40B4-BE49-F238E27FC236}">
                <a16:creationId xmlns:a16="http://schemas.microsoft.com/office/drawing/2014/main" id="{25F3C59B-75E6-4603-824B-AA58E17E95E5}"/>
              </a:ext>
            </a:extLst>
          </p:cNvPr>
          <p:cNvSpPr txBox="1">
            <a:spLocks/>
          </p:cNvSpPr>
          <p:nvPr/>
        </p:nvSpPr>
        <p:spPr>
          <a:xfrm>
            <a:off x="469816" y="1556792"/>
            <a:ext cx="2590016" cy="25922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r>
              <a:rPr lang="en-GB" sz="1800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</a:rPr>
              <a:t>(6)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sym typeface="Rockwell"/>
              </a:rPr>
              <a:t>Use the template from the Wings website, fill in the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sym typeface="Rockwell"/>
              </a:rPr>
              <a:t>planned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sym typeface="Rockwell"/>
              </a:rPr>
              <a:t> times and durations from the spreadsheet (airfields plus the specified waypoint)</a:t>
            </a:r>
            <a:endParaRPr lang="en-GB" sz="1800" kern="0" dirty="0">
              <a:solidFill>
                <a:srgbClr val="000000"/>
              </a:solidFill>
              <a:latin typeface="Montserrat" panose="00000500000000000000" pitchFamily="2" charset="0"/>
              <a:sym typeface="Rockwell"/>
            </a:endParaRPr>
          </a:p>
          <a:p>
            <a:pPr marL="5080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8B4CDC-67F2-36F1-4786-53F026676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1340768"/>
            <a:ext cx="4931994" cy="10081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890213-D74B-5639-B7DF-E9B2300C5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2296271"/>
            <a:ext cx="4931994" cy="20625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7549F1-813C-60D5-1B09-A5ADD2082E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4757807"/>
            <a:ext cx="4931994" cy="1518849"/>
          </a:xfrm>
          <a:prstGeom prst="rect">
            <a:avLst/>
          </a:prstGeom>
        </p:spPr>
      </p:pic>
      <p:sp>
        <p:nvSpPr>
          <p:cNvPr id="13" name="Google Shape;119;p4">
            <a:extLst>
              <a:ext uri="{FF2B5EF4-FFF2-40B4-BE49-F238E27FC236}">
                <a16:creationId xmlns:a16="http://schemas.microsoft.com/office/drawing/2014/main" id="{9F6997B4-D4F1-9677-54F5-916A7013E55D}"/>
              </a:ext>
            </a:extLst>
          </p:cNvPr>
          <p:cNvSpPr txBox="1">
            <a:spLocks/>
          </p:cNvSpPr>
          <p:nvPr/>
        </p:nvSpPr>
        <p:spPr>
          <a:xfrm>
            <a:off x="464386" y="4344236"/>
            <a:ext cx="2590016" cy="151884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r>
              <a:rPr lang="en-GB" sz="1800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</a:rPr>
              <a:t>(7) 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sym typeface="Rockwell"/>
              </a:rPr>
              <a:t>Fill in 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sym typeface="Rockwell"/>
              </a:rPr>
              <a:t>planned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0"/>
                <a:sym typeface="Rockwell"/>
              </a:rPr>
              <a:t> total fuel use and total distance</a:t>
            </a:r>
            <a:endParaRPr lang="en-GB" sz="1800" kern="0" dirty="0">
              <a:solidFill>
                <a:srgbClr val="000000"/>
              </a:solidFill>
              <a:latin typeface="Montserrat" panose="00000500000000000000" pitchFamily="2" charset="0"/>
              <a:sym typeface="Rockwell"/>
            </a:endParaRPr>
          </a:p>
          <a:p>
            <a:pPr marL="5080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  <p:sp>
        <p:nvSpPr>
          <p:cNvPr id="14" name="Google Shape;119;p4">
            <a:extLst>
              <a:ext uri="{FF2B5EF4-FFF2-40B4-BE49-F238E27FC236}">
                <a16:creationId xmlns:a16="http://schemas.microsoft.com/office/drawing/2014/main" id="{7CF29151-02A7-C26B-2E90-416C12EB9A1B}"/>
              </a:ext>
            </a:extLst>
          </p:cNvPr>
          <p:cNvSpPr txBox="1">
            <a:spLocks/>
          </p:cNvSpPr>
          <p:nvPr/>
        </p:nvSpPr>
        <p:spPr>
          <a:xfrm>
            <a:off x="444584" y="5301208"/>
            <a:ext cx="2590016" cy="10474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r>
              <a:rPr lang="en-GB" sz="1800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</a:rPr>
              <a:t>(8) Give to observer or email to </a:t>
            </a:r>
            <a:r>
              <a:rPr lang="en-GB" sz="1800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  <a:hlinkClick r:id="rId6"/>
              </a:rPr>
              <a:t>wings@bmaa.org</a:t>
            </a:r>
            <a:r>
              <a:rPr lang="en-GB" sz="1800" kern="0" dirty="0">
                <a:solidFill>
                  <a:srgbClr val="000000"/>
                </a:solidFill>
                <a:latin typeface="Montserrat" panose="00000500000000000000" pitchFamily="2" charset="0"/>
                <a:sym typeface="Rockwell"/>
              </a:rPr>
              <a:t> </a:t>
            </a:r>
          </a:p>
          <a:p>
            <a:pPr marL="50800" marR="0" lvl="0" indent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</p:spTree>
    <p:extLst>
      <p:ext uri="{BB962C8B-B14F-4D97-AF65-F5344CB8AC3E}">
        <p14:creationId xmlns:p14="http://schemas.microsoft.com/office/powerpoint/2010/main" val="3180073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Executing the flight</a:t>
            </a:r>
            <a:endParaRPr lang="en-GB" dirty="0">
              <a:latin typeface="Zona Pro" panose="02010A03040002020004" pitchFamily="5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81266E-9C67-BA98-C11F-71A2B1665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09" y="836712"/>
            <a:ext cx="820891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72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21352</TotalTime>
  <Words>610</Words>
  <Application>Microsoft Office PowerPoint</Application>
  <PresentationFormat>On-screen Show (4:3)</PresentationFormat>
  <Paragraphs>113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Montserrat</vt:lpstr>
      <vt:lpstr>Zona Pro</vt:lpstr>
      <vt:lpstr>Zona Pro ExtraLight</vt:lpstr>
      <vt:lpstr>Office Theme</vt:lpstr>
      <vt:lpstr>Custom Design</vt:lpstr>
      <vt:lpstr>Wings Navigation Exercises</vt:lpstr>
      <vt:lpstr>Wings Navigation Exercises</vt:lpstr>
      <vt:lpstr>Criteria for Wings Navigation</vt:lpstr>
      <vt:lpstr>Getting started</vt:lpstr>
      <vt:lpstr>Initial plan, no landings yet</vt:lpstr>
      <vt:lpstr>Add in land-aways and times</vt:lpstr>
      <vt:lpstr>Running the numbers</vt:lpstr>
      <vt:lpstr>Record the plan</vt:lpstr>
      <vt:lpstr>Executing the flight</vt:lpstr>
      <vt:lpstr>While you’re flying …</vt:lpstr>
      <vt:lpstr>Completed plan vs. actuals</vt:lpstr>
      <vt:lpstr>Putting it all together</vt:lpstr>
    </vt:vector>
  </TitlesOfParts>
  <Company>BMAA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Aerodromes and how to use them</dc:title>
  <dc:creator>Cameron Spence</dc:creator>
  <cp:lastModifiedBy>Wings Team</cp:lastModifiedBy>
  <cp:revision>168</cp:revision>
  <dcterms:created xsi:type="dcterms:W3CDTF">2020-02-19T12:39:57Z</dcterms:created>
  <dcterms:modified xsi:type="dcterms:W3CDTF">2026-08-08T20:35:35Z</dcterms:modified>
</cp:coreProperties>
</file>